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64902" autoAdjust="0"/>
  </p:normalViewPr>
  <p:slideViewPr>
    <p:cSldViewPr snapToGrid="0">
      <p:cViewPr varScale="1">
        <p:scale>
          <a:sx n="44" d="100"/>
          <a:sy n="44" d="100"/>
        </p:scale>
        <p:origin x="1272" y="48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5146-C938-4130-94A2-959E5CD232A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0E55-6B09-400F-9A14-6C11C4BA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0E55-6B09-400F-9A14-6C11C4BA31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0E55-6B09-400F-9A14-6C11C4BA31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0E55-6B09-400F-9A14-6C11C4BA31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 accepts e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from NADH &amp; FADH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en-US" sz="1200" b="1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 passes e- to various molecules in chain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some ETC molecules accept e- must also accept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H+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H+ released to opposite side</a:t>
            </a:r>
            <a:r>
              <a:rPr lang="en-US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membrane when e- passed to next molecule </a:t>
            </a:r>
            <a:r>
              <a:rPr lang="en-US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[H+] established in intermembrane space 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 accepted by O</a:t>
            </a:r>
            <a:r>
              <a:rPr lang="en-US" sz="1200" b="1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forming H</a:t>
            </a:r>
            <a:r>
              <a:rPr lang="en-US" sz="1200" b="1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 protein allows H+ to move down conc. gradient 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fontAlgn="base">
              <a:buFont typeface="+mj-lt"/>
              <a:buAutoNum type="arabicPeriod"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 synthase uses KE of H+ to add P</a:t>
            </a:r>
            <a:r>
              <a:rPr lang="en-US" sz="1200" b="1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ADP forming ATP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0E55-6B09-400F-9A14-6C11C4BA31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0E55-6B09-400F-9A14-6C11C4BA31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2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2D9D-62E2-4F98-9E30-2DB1C806506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82DB-C460-42C6-AD44-4C6A5C42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9B36-E615-4D88-8F4D-15C5FB738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8D32A-12BB-47F9-833A-D6FAE3F88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C021D-D868-49D0-AD27-4BDF80E8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" y="1021219"/>
            <a:ext cx="8362945" cy="44511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4B2A06-D132-407F-99D3-89A5CDF59BFE}"/>
              </a:ext>
            </a:extLst>
          </p:cNvPr>
          <p:cNvCxnSpPr/>
          <p:nvPr/>
        </p:nvCxnSpPr>
        <p:spPr>
          <a:xfrm>
            <a:off x="576775" y="1702191"/>
            <a:ext cx="0" cy="33621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E948F4-7DEF-403F-96FB-1CCA86D19886}"/>
              </a:ext>
            </a:extLst>
          </p:cNvPr>
          <p:cNvCxnSpPr/>
          <p:nvPr/>
        </p:nvCxnSpPr>
        <p:spPr>
          <a:xfrm>
            <a:off x="576775" y="2612572"/>
            <a:ext cx="8167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3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4806B-6EA7-4122-848F-C27D178B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3" y="756942"/>
            <a:ext cx="8813492" cy="53484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5A9303-D843-4C35-AD5F-FF2E334EF84C}"/>
              </a:ext>
            </a:extLst>
          </p:cNvPr>
          <p:cNvCxnSpPr/>
          <p:nvPr/>
        </p:nvCxnSpPr>
        <p:spPr>
          <a:xfrm>
            <a:off x="168813" y="756942"/>
            <a:ext cx="0" cy="4940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5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2203E-A7AE-4884-BA5A-D2B0521D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1927275"/>
            <a:ext cx="8175427" cy="25645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2932A1-0065-45B2-8F84-7FD82BCF61A8}"/>
              </a:ext>
            </a:extLst>
          </p:cNvPr>
          <p:cNvCxnSpPr>
            <a:cxnSpLocks/>
          </p:cNvCxnSpPr>
          <p:nvPr/>
        </p:nvCxnSpPr>
        <p:spPr>
          <a:xfrm>
            <a:off x="858129" y="1941342"/>
            <a:ext cx="0" cy="22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0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6A09C-8579-49CD-84CE-E39E9F60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431016"/>
            <a:ext cx="7109058" cy="60119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E83922-63C2-4F00-BCC3-F9323FA01C03}"/>
              </a:ext>
            </a:extLst>
          </p:cNvPr>
          <p:cNvCxnSpPr>
            <a:cxnSpLocks/>
          </p:cNvCxnSpPr>
          <p:nvPr/>
        </p:nvCxnSpPr>
        <p:spPr>
          <a:xfrm>
            <a:off x="1026942" y="970670"/>
            <a:ext cx="0" cy="5134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D60739-B5E0-4493-9721-8AA258051F30}"/>
              </a:ext>
            </a:extLst>
          </p:cNvPr>
          <p:cNvCxnSpPr/>
          <p:nvPr/>
        </p:nvCxnSpPr>
        <p:spPr>
          <a:xfrm>
            <a:off x="1026942" y="3882683"/>
            <a:ext cx="70901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8661-E581-46C7-A7E1-F7186B391754}"/>
              </a:ext>
            </a:extLst>
          </p:cNvPr>
          <p:cNvCxnSpPr/>
          <p:nvPr/>
        </p:nvCxnSpPr>
        <p:spPr>
          <a:xfrm>
            <a:off x="1026942" y="6105378"/>
            <a:ext cx="709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9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60DDC-88F1-4B5F-8DE1-1A5375DA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200406"/>
            <a:ext cx="7426200" cy="66575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7E2012-1066-4E6D-ACC8-94ED7523F036}"/>
              </a:ext>
            </a:extLst>
          </p:cNvPr>
          <p:cNvCxnSpPr>
            <a:cxnSpLocks/>
          </p:cNvCxnSpPr>
          <p:nvPr/>
        </p:nvCxnSpPr>
        <p:spPr>
          <a:xfrm>
            <a:off x="970671" y="801858"/>
            <a:ext cx="0" cy="5669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358628-749A-4B98-B313-99E506C95D73}"/>
              </a:ext>
            </a:extLst>
          </p:cNvPr>
          <p:cNvCxnSpPr/>
          <p:nvPr/>
        </p:nvCxnSpPr>
        <p:spPr>
          <a:xfrm>
            <a:off x="899562" y="6471139"/>
            <a:ext cx="742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1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9593F-F130-4DD5-B742-40BFCE75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0" y="1434905"/>
            <a:ext cx="8608678" cy="41077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E113BB-25E0-4B29-890D-ECE220C1401D}"/>
              </a:ext>
            </a:extLst>
          </p:cNvPr>
          <p:cNvCxnSpPr/>
          <p:nvPr/>
        </p:nvCxnSpPr>
        <p:spPr>
          <a:xfrm>
            <a:off x="392960" y="1730326"/>
            <a:ext cx="0" cy="3418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9C5E9B-128C-431B-84CF-1138A1C48070}"/>
              </a:ext>
            </a:extLst>
          </p:cNvPr>
          <p:cNvCxnSpPr/>
          <p:nvPr/>
        </p:nvCxnSpPr>
        <p:spPr>
          <a:xfrm>
            <a:off x="392960" y="5148775"/>
            <a:ext cx="860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9E5DFA-A6C6-49F9-BFB4-D9607BAFF906}"/>
              </a:ext>
            </a:extLst>
          </p:cNvPr>
          <p:cNvCxnSpPr/>
          <p:nvPr/>
        </p:nvCxnSpPr>
        <p:spPr>
          <a:xfrm>
            <a:off x="392960" y="3026229"/>
            <a:ext cx="8608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281DB5-567A-4562-BB9C-CDE58930B1FA}"/>
              </a:ext>
            </a:extLst>
          </p:cNvPr>
          <p:cNvCxnSpPr/>
          <p:nvPr/>
        </p:nvCxnSpPr>
        <p:spPr>
          <a:xfrm>
            <a:off x="392960" y="1730326"/>
            <a:ext cx="8608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13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B837EF-8B46-440C-AC0E-F5EF22B4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41985"/>
            <a:ext cx="7455877" cy="64284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B56C0-E100-40E5-A084-6375A0663EAC}"/>
              </a:ext>
            </a:extLst>
          </p:cNvPr>
          <p:cNvCxnSpPr>
            <a:cxnSpLocks/>
          </p:cNvCxnSpPr>
          <p:nvPr/>
        </p:nvCxnSpPr>
        <p:spPr>
          <a:xfrm>
            <a:off x="759655" y="731520"/>
            <a:ext cx="0" cy="5458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3A9023-C74E-4C08-9415-3A3F385089E3}"/>
              </a:ext>
            </a:extLst>
          </p:cNvPr>
          <p:cNvCxnSpPr/>
          <p:nvPr/>
        </p:nvCxnSpPr>
        <p:spPr>
          <a:xfrm>
            <a:off x="661181" y="6189785"/>
            <a:ext cx="7455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C4D1AA-0BBE-4965-99D0-F51AECC3558C}"/>
              </a:ext>
            </a:extLst>
          </p:cNvPr>
          <p:cNvCxnSpPr/>
          <p:nvPr/>
        </p:nvCxnSpPr>
        <p:spPr>
          <a:xfrm>
            <a:off x="759655" y="4223659"/>
            <a:ext cx="7357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4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245FB-9D8D-49D1-A73E-2E180055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8" y="970671"/>
            <a:ext cx="8705844" cy="4642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FE903A-4C85-485D-BEC3-016E29329779}"/>
              </a:ext>
            </a:extLst>
          </p:cNvPr>
          <p:cNvCxnSpPr/>
          <p:nvPr/>
        </p:nvCxnSpPr>
        <p:spPr>
          <a:xfrm>
            <a:off x="225083" y="956603"/>
            <a:ext cx="0" cy="4248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283E64-0880-4AC3-B21F-B02CFBDBA2B7}"/>
              </a:ext>
            </a:extLst>
          </p:cNvPr>
          <p:cNvCxnSpPr>
            <a:cxnSpLocks/>
          </p:cNvCxnSpPr>
          <p:nvPr/>
        </p:nvCxnSpPr>
        <p:spPr>
          <a:xfrm>
            <a:off x="219078" y="1872344"/>
            <a:ext cx="87058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9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E6D92-7550-467D-AD3F-AFC0D26C9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5" y="376772"/>
            <a:ext cx="7793502" cy="62396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3FC6-1EFA-4C3F-9C61-4AF5AD83C2DB}"/>
              </a:ext>
            </a:extLst>
          </p:cNvPr>
          <p:cNvCxnSpPr/>
          <p:nvPr/>
        </p:nvCxnSpPr>
        <p:spPr>
          <a:xfrm>
            <a:off x="731520" y="323850"/>
            <a:ext cx="0" cy="5981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C4F922-B360-4850-AF7D-38540ED2270E}"/>
              </a:ext>
            </a:extLst>
          </p:cNvPr>
          <p:cNvCxnSpPr/>
          <p:nvPr/>
        </p:nvCxnSpPr>
        <p:spPr>
          <a:xfrm>
            <a:off x="731520" y="3984172"/>
            <a:ext cx="76474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658240-78E8-47D6-8B5C-D35BBF817581}"/>
              </a:ext>
            </a:extLst>
          </p:cNvPr>
          <p:cNvCxnSpPr/>
          <p:nvPr/>
        </p:nvCxnSpPr>
        <p:spPr>
          <a:xfrm>
            <a:off x="748267" y="4659086"/>
            <a:ext cx="7647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7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8B48E-FE34-4D0C-A2AC-88730290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2" y="872196"/>
            <a:ext cx="8333306" cy="50925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0B9EAC-A474-4179-A3E5-C815ED318914}"/>
              </a:ext>
            </a:extLst>
          </p:cNvPr>
          <p:cNvCxnSpPr/>
          <p:nvPr/>
        </p:nvCxnSpPr>
        <p:spPr>
          <a:xfrm>
            <a:off x="388082" y="872196"/>
            <a:ext cx="0" cy="444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BB1D-76A6-4399-920C-42D96395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C2AEE6-5B64-442F-8186-642D4AAD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15" y="1831365"/>
            <a:ext cx="7912864" cy="19809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700C75-1356-4141-9C74-8A7388167DCB}"/>
              </a:ext>
            </a:extLst>
          </p:cNvPr>
          <p:cNvCxnSpPr>
            <a:cxnSpLocks/>
          </p:cNvCxnSpPr>
          <p:nvPr/>
        </p:nvCxnSpPr>
        <p:spPr>
          <a:xfrm>
            <a:off x="1048115" y="2449286"/>
            <a:ext cx="0" cy="979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DC0A4-A7CA-4E08-80B1-A44C9AFF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0" y="126883"/>
            <a:ext cx="6076960" cy="66042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436D58-D927-48B9-901F-4778CC7EB72D}"/>
              </a:ext>
            </a:extLst>
          </p:cNvPr>
          <p:cNvCxnSpPr/>
          <p:nvPr/>
        </p:nvCxnSpPr>
        <p:spPr>
          <a:xfrm>
            <a:off x="1533520" y="534572"/>
            <a:ext cx="0" cy="2574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6E4F3-6FB1-444C-A6DE-9A7F6C196B69}"/>
              </a:ext>
            </a:extLst>
          </p:cNvPr>
          <p:cNvCxnSpPr/>
          <p:nvPr/>
        </p:nvCxnSpPr>
        <p:spPr>
          <a:xfrm>
            <a:off x="1533520" y="3938954"/>
            <a:ext cx="0" cy="2546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6FFAA2-0875-4042-9C58-C79D3CAEB186}"/>
              </a:ext>
            </a:extLst>
          </p:cNvPr>
          <p:cNvCxnSpPr/>
          <p:nvPr/>
        </p:nvCxnSpPr>
        <p:spPr>
          <a:xfrm>
            <a:off x="1533520" y="762000"/>
            <a:ext cx="5912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752039-48B7-45FC-9558-22FDBB942091}"/>
              </a:ext>
            </a:extLst>
          </p:cNvPr>
          <p:cNvCxnSpPr/>
          <p:nvPr/>
        </p:nvCxnSpPr>
        <p:spPr>
          <a:xfrm>
            <a:off x="1533520" y="534572"/>
            <a:ext cx="5912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2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735D-4AC8-488A-85F4-12AC8812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206375"/>
            <a:ext cx="7258929" cy="53162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FF17E0-1628-4944-9682-EAB839D57826}"/>
              </a:ext>
            </a:extLst>
          </p:cNvPr>
          <p:cNvCxnSpPr/>
          <p:nvPr/>
        </p:nvCxnSpPr>
        <p:spPr>
          <a:xfrm flipV="1">
            <a:off x="7526215" y="3411751"/>
            <a:ext cx="0" cy="2110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0B36FC-9B7E-43D4-84D0-5384DB6FDFAF}"/>
              </a:ext>
            </a:extLst>
          </p:cNvPr>
          <p:cNvCxnSpPr/>
          <p:nvPr/>
        </p:nvCxnSpPr>
        <p:spPr>
          <a:xfrm>
            <a:off x="1502229" y="4876800"/>
            <a:ext cx="1393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54FF6F-C47C-4F6A-A507-13A1182C4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0"/>
            <a:ext cx="9144000" cy="3214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A898A-E5D0-4AEF-A906-3E73704C1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44" y="3214419"/>
            <a:ext cx="6076960" cy="4173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278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2261A-C9A6-4696-B6B0-78E6F2B7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62911" y="-802059"/>
            <a:ext cx="5125526" cy="9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71C2C-18B1-42C6-B9A7-AA4C01FF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66" y="1629228"/>
            <a:ext cx="6581468" cy="3599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D4867-448D-4C05-9E82-AA4C73EB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43" y="754709"/>
            <a:ext cx="12508639" cy="3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A3DE30-CAFA-4AAD-AD1F-CB5B9F76747C}"/>
              </a:ext>
            </a:extLst>
          </p:cNvPr>
          <p:cNvGrpSpPr/>
          <p:nvPr/>
        </p:nvGrpSpPr>
        <p:grpSpPr>
          <a:xfrm>
            <a:off x="1567180" y="1591945"/>
            <a:ext cx="6009623" cy="3674114"/>
            <a:chOff x="2741" y="0"/>
            <a:chExt cx="6010028" cy="3674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166818-EA17-4E2D-A126-2FE7A48DA50A}"/>
                </a:ext>
              </a:extLst>
            </p:cNvPr>
            <p:cNvSpPr/>
            <p:nvPr/>
          </p:nvSpPr>
          <p:spPr>
            <a:xfrm>
              <a:off x="108082" y="0"/>
              <a:ext cx="73913" cy="2971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441A98-3352-447E-B084-18082992FD44}"/>
                </a:ext>
              </a:extLst>
            </p:cNvPr>
            <p:cNvSpPr/>
            <p:nvPr/>
          </p:nvSpPr>
          <p:spPr>
            <a:xfrm>
              <a:off x="108082" y="238125"/>
              <a:ext cx="73913" cy="2971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AD6DF2-DB2D-4886-AE1B-C710E277292A}"/>
                </a:ext>
              </a:extLst>
            </p:cNvPr>
            <p:cNvSpPr/>
            <p:nvPr/>
          </p:nvSpPr>
          <p:spPr>
            <a:xfrm>
              <a:off x="108082" y="466725"/>
              <a:ext cx="73913" cy="2971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Shape 1709">
              <a:extLst>
                <a:ext uri="{FF2B5EF4-FFF2-40B4-BE49-F238E27FC236}">
                  <a16:creationId xmlns:a16="http://schemas.microsoft.com/office/drawing/2014/main" id="{CD4309C5-8C41-4926-8974-D5F4147EA9C4}"/>
                </a:ext>
              </a:extLst>
            </p:cNvPr>
            <p:cNvSpPr/>
            <p:nvPr/>
          </p:nvSpPr>
          <p:spPr>
            <a:xfrm>
              <a:off x="1409700" y="1174930"/>
              <a:ext cx="2676525" cy="542925"/>
            </a:xfrm>
            <a:custGeom>
              <a:avLst/>
              <a:gdLst/>
              <a:ahLst/>
              <a:cxnLst/>
              <a:rect l="0" t="0" r="0" b="0"/>
              <a:pathLst>
                <a:path w="2676525" h="542925">
                  <a:moveTo>
                    <a:pt x="2000250" y="0"/>
                  </a:moveTo>
                  <a:lnTo>
                    <a:pt x="2676525" y="266700"/>
                  </a:lnTo>
                  <a:lnTo>
                    <a:pt x="2000250" y="542925"/>
                  </a:lnTo>
                  <a:lnTo>
                    <a:pt x="2000250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2000250" y="133350"/>
                  </a:lnTo>
                  <a:lnTo>
                    <a:pt x="200025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710">
              <a:extLst>
                <a:ext uri="{FF2B5EF4-FFF2-40B4-BE49-F238E27FC236}">
                  <a16:creationId xmlns:a16="http://schemas.microsoft.com/office/drawing/2014/main" id="{0CB8CBB7-2AE8-450E-9EA5-12E13EC4412E}"/>
                </a:ext>
              </a:extLst>
            </p:cNvPr>
            <p:cNvSpPr/>
            <p:nvPr/>
          </p:nvSpPr>
          <p:spPr>
            <a:xfrm>
              <a:off x="1076325" y="2117905"/>
              <a:ext cx="800100" cy="371475"/>
            </a:xfrm>
            <a:custGeom>
              <a:avLst/>
              <a:gdLst/>
              <a:ahLst/>
              <a:cxnLst/>
              <a:rect l="0" t="0" r="0" b="0"/>
              <a:pathLst>
                <a:path w="800100" h="371475">
                  <a:moveTo>
                    <a:pt x="0" y="0"/>
                  </a:moveTo>
                  <a:lnTo>
                    <a:pt x="800100" y="0"/>
                  </a:lnTo>
                  <a:lnTo>
                    <a:pt x="800100" y="371475"/>
                  </a:lnTo>
                  <a:lnTo>
                    <a:pt x="0" y="371475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712">
              <a:extLst>
                <a:ext uri="{FF2B5EF4-FFF2-40B4-BE49-F238E27FC236}">
                  <a16:creationId xmlns:a16="http://schemas.microsoft.com/office/drawing/2014/main" id="{8748EF1A-8598-4062-B5E3-604F9A111915}"/>
                </a:ext>
              </a:extLst>
            </p:cNvPr>
            <p:cNvSpPr/>
            <p:nvPr/>
          </p:nvSpPr>
          <p:spPr>
            <a:xfrm>
              <a:off x="1517782" y="1685973"/>
              <a:ext cx="1419225" cy="371475"/>
            </a:xfrm>
            <a:custGeom>
              <a:avLst/>
              <a:gdLst/>
              <a:ahLst/>
              <a:cxnLst/>
              <a:rect l="0" t="0" r="0" b="0"/>
              <a:pathLst>
                <a:path w="1419225" h="371475">
                  <a:moveTo>
                    <a:pt x="504825" y="0"/>
                  </a:moveTo>
                  <a:lnTo>
                    <a:pt x="790575" y="0"/>
                  </a:lnTo>
                  <a:cubicBezTo>
                    <a:pt x="1009650" y="0"/>
                    <a:pt x="1200150" y="104775"/>
                    <a:pt x="1276350" y="247650"/>
                  </a:cubicBezTo>
                  <a:lnTo>
                    <a:pt x="1419225" y="247650"/>
                  </a:lnTo>
                  <a:lnTo>
                    <a:pt x="1152525" y="371475"/>
                  </a:lnTo>
                  <a:lnTo>
                    <a:pt x="838200" y="247650"/>
                  </a:lnTo>
                  <a:lnTo>
                    <a:pt x="981075" y="247650"/>
                  </a:lnTo>
                  <a:cubicBezTo>
                    <a:pt x="923925" y="142875"/>
                    <a:pt x="800100" y="57150"/>
                    <a:pt x="647700" y="19050"/>
                  </a:cubicBezTo>
                  <a:cubicBezTo>
                    <a:pt x="438150" y="66675"/>
                    <a:pt x="285750" y="209550"/>
                    <a:pt x="285750" y="371475"/>
                  </a:cubicBezTo>
                  <a:lnTo>
                    <a:pt x="0" y="371475"/>
                  </a:lnTo>
                  <a:cubicBezTo>
                    <a:pt x="0" y="171450"/>
                    <a:pt x="228600" y="0"/>
                    <a:pt x="5048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713">
              <a:extLst>
                <a:ext uri="{FF2B5EF4-FFF2-40B4-BE49-F238E27FC236}">
                  <a16:creationId xmlns:a16="http://schemas.microsoft.com/office/drawing/2014/main" id="{1FCFB59C-6E39-451F-98D4-B8A351EED800}"/>
                </a:ext>
              </a:extLst>
            </p:cNvPr>
            <p:cNvSpPr/>
            <p:nvPr/>
          </p:nvSpPr>
          <p:spPr>
            <a:xfrm>
              <a:off x="1517782" y="1685973"/>
              <a:ext cx="647700" cy="371475"/>
            </a:xfrm>
            <a:custGeom>
              <a:avLst/>
              <a:gdLst/>
              <a:ahLst/>
              <a:cxnLst/>
              <a:rect l="0" t="0" r="0" b="0"/>
              <a:pathLst>
                <a:path w="647700" h="371475">
                  <a:moveTo>
                    <a:pt x="504825" y="0"/>
                  </a:moveTo>
                  <a:cubicBezTo>
                    <a:pt x="552450" y="0"/>
                    <a:pt x="600075" y="9525"/>
                    <a:pt x="647700" y="19050"/>
                  </a:cubicBezTo>
                  <a:cubicBezTo>
                    <a:pt x="438150" y="66675"/>
                    <a:pt x="285750" y="209550"/>
                    <a:pt x="285750" y="371475"/>
                  </a:cubicBezTo>
                  <a:lnTo>
                    <a:pt x="0" y="371475"/>
                  </a:lnTo>
                  <a:cubicBezTo>
                    <a:pt x="0" y="171450"/>
                    <a:pt x="228600" y="0"/>
                    <a:pt x="5048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714">
              <a:extLst>
                <a:ext uri="{FF2B5EF4-FFF2-40B4-BE49-F238E27FC236}">
                  <a16:creationId xmlns:a16="http://schemas.microsoft.com/office/drawing/2014/main" id="{3AF1D88F-F77B-4819-BB9D-8C5E5B46BB28}"/>
                </a:ext>
              </a:extLst>
            </p:cNvPr>
            <p:cNvSpPr/>
            <p:nvPr/>
          </p:nvSpPr>
          <p:spPr>
            <a:xfrm>
              <a:off x="1514475" y="1689280"/>
              <a:ext cx="1419225" cy="371475"/>
            </a:xfrm>
            <a:custGeom>
              <a:avLst/>
              <a:gdLst/>
              <a:ahLst/>
              <a:cxnLst/>
              <a:rect l="0" t="0" r="0" b="0"/>
              <a:pathLst>
                <a:path w="1419225" h="371475">
                  <a:moveTo>
                    <a:pt x="0" y="371475"/>
                  </a:moveTo>
                  <a:cubicBezTo>
                    <a:pt x="0" y="171450"/>
                    <a:pt x="228600" y="0"/>
                    <a:pt x="504825" y="0"/>
                  </a:cubicBezTo>
                  <a:lnTo>
                    <a:pt x="790575" y="0"/>
                  </a:lnTo>
                  <a:cubicBezTo>
                    <a:pt x="1009650" y="0"/>
                    <a:pt x="1200150" y="104775"/>
                    <a:pt x="1276350" y="247650"/>
                  </a:cubicBezTo>
                  <a:lnTo>
                    <a:pt x="1419225" y="247650"/>
                  </a:lnTo>
                  <a:lnTo>
                    <a:pt x="1152525" y="371475"/>
                  </a:lnTo>
                  <a:lnTo>
                    <a:pt x="838200" y="247650"/>
                  </a:lnTo>
                  <a:lnTo>
                    <a:pt x="981075" y="247650"/>
                  </a:lnTo>
                  <a:cubicBezTo>
                    <a:pt x="923925" y="142875"/>
                    <a:pt x="800100" y="57150"/>
                    <a:pt x="647700" y="19050"/>
                  </a:cubicBezTo>
                  <a:lnTo>
                    <a:pt x="647700" y="19050"/>
                  </a:lnTo>
                  <a:cubicBezTo>
                    <a:pt x="438150" y="66675"/>
                    <a:pt x="285750" y="209550"/>
                    <a:pt x="285750" y="371475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715">
              <a:extLst>
                <a:ext uri="{FF2B5EF4-FFF2-40B4-BE49-F238E27FC236}">
                  <a16:creationId xmlns:a16="http://schemas.microsoft.com/office/drawing/2014/main" id="{36E10976-CD5C-4E64-BEA0-BD30EB6A8E5A}"/>
                </a:ext>
              </a:extLst>
            </p:cNvPr>
            <p:cNvSpPr/>
            <p:nvPr/>
          </p:nvSpPr>
          <p:spPr>
            <a:xfrm>
              <a:off x="2019300" y="1689280"/>
              <a:ext cx="142875" cy="19050"/>
            </a:xfrm>
            <a:custGeom>
              <a:avLst/>
              <a:gdLst/>
              <a:ahLst/>
              <a:cxnLst/>
              <a:rect l="0" t="0" r="0" b="0"/>
              <a:pathLst>
                <a:path w="142875" h="19050">
                  <a:moveTo>
                    <a:pt x="0" y="0"/>
                  </a:moveTo>
                  <a:cubicBezTo>
                    <a:pt x="47625" y="0"/>
                    <a:pt x="95250" y="9525"/>
                    <a:pt x="142875" y="1905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717">
              <a:extLst>
                <a:ext uri="{FF2B5EF4-FFF2-40B4-BE49-F238E27FC236}">
                  <a16:creationId xmlns:a16="http://schemas.microsoft.com/office/drawing/2014/main" id="{B4CC6D3C-CE9B-4B9C-A827-9D624D55D4F5}"/>
                </a:ext>
              </a:extLst>
            </p:cNvPr>
            <p:cNvSpPr/>
            <p:nvPr/>
          </p:nvSpPr>
          <p:spPr>
            <a:xfrm>
              <a:off x="2165482" y="2638473"/>
              <a:ext cx="657225" cy="371475"/>
            </a:xfrm>
            <a:custGeom>
              <a:avLst/>
              <a:gdLst/>
              <a:ahLst/>
              <a:cxnLst/>
              <a:rect l="0" t="0" r="0" b="0"/>
              <a:pathLst>
                <a:path w="657225" h="371475">
                  <a:moveTo>
                    <a:pt x="361950" y="0"/>
                  </a:moveTo>
                  <a:lnTo>
                    <a:pt x="657225" y="0"/>
                  </a:lnTo>
                  <a:cubicBezTo>
                    <a:pt x="657225" y="209550"/>
                    <a:pt x="419100" y="371475"/>
                    <a:pt x="142875" y="371475"/>
                  </a:cubicBezTo>
                  <a:cubicBezTo>
                    <a:pt x="95250" y="361950"/>
                    <a:pt x="47625" y="361950"/>
                    <a:pt x="0" y="352425"/>
                  </a:cubicBezTo>
                  <a:cubicBezTo>
                    <a:pt x="219075" y="304800"/>
                    <a:pt x="361950" y="161925"/>
                    <a:pt x="3619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718">
              <a:extLst>
                <a:ext uri="{FF2B5EF4-FFF2-40B4-BE49-F238E27FC236}">
                  <a16:creationId xmlns:a16="http://schemas.microsoft.com/office/drawing/2014/main" id="{C963D96D-813F-4F00-AE9A-A90DEC1449FD}"/>
                </a:ext>
              </a:extLst>
            </p:cNvPr>
            <p:cNvSpPr/>
            <p:nvPr/>
          </p:nvSpPr>
          <p:spPr>
            <a:xfrm>
              <a:off x="1400175" y="2632255"/>
              <a:ext cx="1419225" cy="381000"/>
            </a:xfrm>
            <a:custGeom>
              <a:avLst/>
              <a:gdLst/>
              <a:ahLst/>
              <a:cxnLst/>
              <a:rect l="0" t="0" r="0" b="0"/>
              <a:pathLst>
                <a:path w="1419225" h="381000">
                  <a:moveTo>
                    <a:pt x="1419225" y="9525"/>
                  </a:moveTo>
                  <a:cubicBezTo>
                    <a:pt x="1419225" y="219075"/>
                    <a:pt x="1181100" y="381000"/>
                    <a:pt x="904875" y="381000"/>
                  </a:cubicBezTo>
                  <a:lnTo>
                    <a:pt x="619125" y="371475"/>
                  </a:lnTo>
                  <a:cubicBezTo>
                    <a:pt x="400050" y="371475"/>
                    <a:pt x="209550" y="266700"/>
                    <a:pt x="142875" y="114300"/>
                  </a:cubicBezTo>
                  <a:lnTo>
                    <a:pt x="0" y="114300"/>
                  </a:lnTo>
                  <a:lnTo>
                    <a:pt x="257175" y="0"/>
                  </a:lnTo>
                  <a:lnTo>
                    <a:pt x="581025" y="123825"/>
                  </a:lnTo>
                  <a:lnTo>
                    <a:pt x="428625" y="123825"/>
                  </a:lnTo>
                  <a:cubicBezTo>
                    <a:pt x="485775" y="238125"/>
                    <a:pt x="609600" y="323850"/>
                    <a:pt x="762000" y="361950"/>
                  </a:cubicBezTo>
                  <a:lnTo>
                    <a:pt x="762000" y="361950"/>
                  </a:lnTo>
                  <a:cubicBezTo>
                    <a:pt x="981075" y="314325"/>
                    <a:pt x="1123950" y="171450"/>
                    <a:pt x="1123950" y="9525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719">
              <a:extLst>
                <a:ext uri="{FF2B5EF4-FFF2-40B4-BE49-F238E27FC236}">
                  <a16:creationId xmlns:a16="http://schemas.microsoft.com/office/drawing/2014/main" id="{A362475F-7399-4F5E-B731-6DA1E0B987EA}"/>
                </a:ext>
              </a:extLst>
            </p:cNvPr>
            <p:cNvSpPr/>
            <p:nvPr/>
          </p:nvSpPr>
          <p:spPr>
            <a:xfrm>
              <a:off x="2162175" y="2994205"/>
              <a:ext cx="142875" cy="19050"/>
            </a:xfrm>
            <a:custGeom>
              <a:avLst/>
              <a:gdLst/>
              <a:ahLst/>
              <a:cxnLst/>
              <a:rect l="0" t="0" r="0" b="0"/>
              <a:pathLst>
                <a:path w="142875" h="19050">
                  <a:moveTo>
                    <a:pt x="142875" y="19050"/>
                  </a:moveTo>
                  <a:cubicBezTo>
                    <a:pt x="95250" y="9525"/>
                    <a:pt x="47625" y="9525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720">
              <a:extLst>
                <a:ext uri="{FF2B5EF4-FFF2-40B4-BE49-F238E27FC236}">
                  <a16:creationId xmlns:a16="http://schemas.microsoft.com/office/drawing/2014/main" id="{6AA8D1FB-2361-4C6C-850E-93B7B545A958}"/>
                </a:ext>
              </a:extLst>
            </p:cNvPr>
            <p:cNvSpPr/>
            <p:nvPr/>
          </p:nvSpPr>
          <p:spPr>
            <a:xfrm>
              <a:off x="933450" y="212904"/>
              <a:ext cx="1047750" cy="619125"/>
            </a:xfrm>
            <a:custGeom>
              <a:avLst/>
              <a:gdLst/>
              <a:ahLst/>
              <a:cxnLst/>
              <a:rect l="0" t="0" r="0" b="0"/>
              <a:pathLst>
                <a:path w="1047750" h="619125">
                  <a:moveTo>
                    <a:pt x="0" y="0"/>
                  </a:moveTo>
                  <a:lnTo>
                    <a:pt x="1047750" y="0"/>
                  </a:lnTo>
                  <a:lnTo>
                    <a:pt x="1047750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721">
              <a:extLst>
                <a:ext uri="{FF2B5EF4-FFF2-40B4-BE49-F238E27FC236}">
                  <a16:creationId xmlns:a16="http://schemas.microsoft.com/office/drawing/2014/main" id="{30E9BBE1-D298-49B2-A23E-557035037E6E}"/>
                </a:ext>
              </a:extLst>
            </p:cNvPr>
            <p:cNvSpPr/>
            <p:nvPr/>
          </p:nvSpPr>
          <p:spPr>
            <a:xfrm>
              <a:off x="3209925" y="12879"/>
              <a:ext cx="1238250" cy="866775"/>
            </a:xfrm>
            <a:custGeom>
              <a:avLst/>
              <a:gdLst/>
              <a:ahLst/>
              <a:cxnLst/>
              <a:rect l="0" t="0" r="0" b="0"/>
              <a:pathLst>
                <a:path w="1238250" h="866775">
                  <a:moveTo>
                    <a:pt x="828675" y="0"/>
                  </a:moveTo>
                  <a:lnTo>
                    <a:pt x="809625" y="209550"/>
                  </a:lnTo>
                  <a:lnTo>
                    <a:pt x="1047750" y="180975"/>
                  </a:lnTo>
                  <a:lnTo>
                    <a:pt x="952500" y="295275"/>
                  </a:lnTo>
                  <a:lnTo>
                    <a:pt x="1209675" y="323850"/>
                  </a:lnTo>
                  <a:lnTo>
                    <a:pt x="1009650" y="419100"/>
                  </a:lnTo>
                  <a:lnTo>
                    <a:pt x="1238250" y="533400"/>
                  </a:lnTo>
                  <a:lnTo>
                    <a:pt x="962025" y="514350"/>
                  </a:lnTo>
                  <a:lnTo>
                    <a:pt x="1038225" y="723900"/>
                  </a:lnTo>
                  <a:lnTo>
                    <a:pt x="800100" y="581025"/>
                  </a:lnTo>
                  <a:lnTo>
                    <a:pt x="762000" y="790575"/>
                  </a:lnTo>
                  <a:lnTo>
                    <a:pt x="600075" y="600075"/>
                  </a:lnTo>
                  <a:lnTo>
                    <a:pt x="485775" y="866775"/>
                  </a:lnTo>
                  <a:lnTo>
                    <a:pt x="447675" y="628650"/>
                  </a:lnTo>
                  <a:lnTo>
                    <a:pt x="276225" y="704850"/>
                  </a:lnTo>
                  <a:lnTo>
                    <a:pt x="323850" y="561975"/>
                  </a:lnTo>
                  <a:lnTo>
                    <a:pt x="9525" y="581025"/>
                  </a:lnTo>
                  <a:lnTo>
                    <a:pt x="219075" y="476250"/>
                  </a:lnTo>
                  <a:lnTo>
                    <a:pt x="0" y="342900"/>
                  </a:lnTo>
                  <a:lnTo>
                    <a:pt x="266700" y="304800"/>
                  </a:lnTo>
                  <a:lnTo>
                    <a:pt x="28575" y="95250"/>
                  </a:lnTo>
                  <a:lnTo>
                    <a:pt x="419100" y="257175"/>
                  </a:lnTo>
                  <a:lnTo>
                    <a:pt x="476250" y="95250"/>
                  </a:lnTo>
                  <a:lnTo>
                    <a:pt x="619125" y="228600"/>
                  </a:lnTo>
                  <a:lnTo>
                    <a:pt x="828675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722">
              <a:extLst>
                <a:ext uri="{FF2B5EF4-FFF2-40B4-BE49-F238E27FC236}">
                  <a16:creationId xmlns:a16="http://schemas.microsoft.com/office/drawing/2014/main" id="{85427C9C-8CE4-40F4-98EE-1700DC481477}"/>
                </a:ext>
              </a:extLst>
            </p:cNvPr>
            <p:cNvSpPr/>
            <p:nvPr/>
          </p:nvSpPr>
          <p:spPr>
            <a:xfrm>
              <a:off x="1622557" y="876348"/>
              <a:ext cx="2381250" cy="342900"/>
            </a:xfrm>
            <a:custGeom>
              <a:avLst/>
              <a:gdLst/>
              <a:ahLst/>
              <a:cxnLst/>
              <a:rect l="0" t="0" r="0" b="0"/>
              <a:pathLst>
                <a:path w="2381250" h="342900">
                  <a:moveTo>
                    <a:pt x="0" y="0"/>
                  </a:moveTo>
                  <a:lnTo>
                    <a:pt x="485775" y="0"/>
                  </a:lnTo>
                  <a:cubicBezTo>
                    <a:pt x="485775" y="152400"/>
                    <a:pt x="733425" y="285750"/>
                    <a:pt x="1095375" y="333375"/>
                  </a:cubicBezTo>
                  <a:cubicBezTo>
                    <a:pt x="1352550" y="295275"/>
                    <a:pt x="1562100" y="219075"/>
                    <a:pt x="1647825" y="114300"/>
                  </a:cubicBezTo>
                  <a:lnTo>
                    <a:pt x="1409700" y="114300"/>
                  </a:lnTo>
                  <a:lnTo>
                    <a:pt x="1943100" y="0"/>
                  </a:lnTo>
                  <a:lnTo>
                    <a:pt x="2381250" y="114300"/>
                  </a:lnTo>
                  <a:lnTo>
                    <a:pt x="2133600" y="114300"/>
                  </a:lnTo>
                  <a:cubicBezTo>
                    <a:pt x="2019300" y="257175"/>
                    <a:pt x="1695450" y="342900"/>
                    <a:pt x="1333500" y="342900"/>
                  </a:cubicBezTo>
                  <a:lnTo>
                    <a:pt x="847725" y="342900"/>
                  </a:lnTo>
                  <a:cubicBezTo>
                    <a:pt x="381000" y="342900"/>
                    <a:pt x="0" y="190500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1723">
              <a:extLst>
                <a:ext uri="{FF2B5EF4-FFF2-40B4-BE49-F238E27FC236}">
                  <a16:creationId xmlns:a16="http://schemas.microsoft.com/office/drawing/2014/main" id="{504E348F-C332-487E-8748-91C79A7CF199}"/>
                </a:ext>
              </a:extLst>
            </p:cNvPr>
            <p:cNvSpPr/>
            <p:nvPr/>
          </p:nvSpPr>
          <p:spPr>
            <a:xfrm>
              <a:off x="1622557" y="876348"/>
              <a:ext cx="1333500" cy="342900"/>
            </a:xfrm>
            <a:custGeom>
              <a:avLst/>
              <a:gdLst/>
              <a:ahLst/>
              <a:cxnLst/>
              <a:rect l="0" t="0" r="0" b="0"/>
              <a:pathLst>
                <a:path w="1333500" h="342900">
                  <a:moveTo>
                    <a:pt x="0" y="0"/>
                  </a:moveTo>
                  <a:lnTo>
                    <a:pt x="485775" y="0"/>
                  </a:lnTo>
                  <a:cubicBezTo>
                    <a:pt x="485775" y="190500"/>
                    <a:pt x="866775" y="342900"/>
                    <a:pt x="1333500" y="342900"/>
                  </a:cubicBezTo>
                  <a:lnTo>
                    <a:pt x="847725" y="342900"/>
                  </a:lnTo>
                  <a:cubicBezTo>
                    <a:pt x="381000" y="342900"/>
                    <a:pt x="0" y="190500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724">
              <a:extLst>
                <a:ext uri="{FF2B5EF4-FFF2-40B4-BE49-F238E27FC236}">
                  <a16:creationId xmlns:a16="http://schemas.microsoft.com/office/drawing/2014/main" id="{1499C7A7-50B8-46C7-9B13-4215D54DBE20}"/>
                </a:ext>
              </a:extLst>
            </p:cNvPr>
            <p:cNvSpPr/>
            <p:nvPr/>
          </p:nvSpPr>
          <p:spPr>
            <a:xfrm>
              <a:off x="1619250" y="879654"/>
              <a:ext cx="2381250" cy="342900"/>
            </a:xfrm>
            <a:custGeom>
              <a:avLst/>
              <a:gdLst/>
              <a:ahLst/>
              <a:cxnLst/>
              <a:rect l="0" t="0" r="0" b="0"/>
              <a:pathLst>
                <a:path w="2381250" h="342900">
                  <a:moveTo>
                    <a:pt x="0" y="0"/>
                  </a:moveTo>
                  <a:cubicBezTo>
                    <a:pt x="0" y="190500"/>
                    <a:pt x="381000" y="342900"/>
                    <a:pt x="847725" y="342900"/>
                  </a:cubicBezTo>
                  <a:lnTo>
                    <a:pt x="1333500" y="342900"/>
                  </a:lnTo>
                  <a:cubicBezTo>
                    <a:pt x="1695450" y="342900"/>
                    <a:pt x="2019300" y="257175"/>
                    <a:pt x="2133600" y="114300"/>
                  </a:cubicBezTo>
                  <a:lnTo>
                    <a:pt x="2381250" y="114300"/>
                  </a:lnTo>
                  <a:lnTo>
                    <a:pt x="1943100" y="0"/>
                  </a:lnTo>
                  <a:lnTo>
                    <a:pt x="1409700" y="114300"/>
                  </a:lnTo>
                  <a:lnTo>
                    <a:pt x="1647825" y="114300"/>
                  </a:lnTo>
                  <a:cubicBezTo>
                    <a:pt x="1562100" y="219075"/>
                    <a:pt x="1352550" y="295275"/>
                    <a:pt x="1095375" y="333375"/>
                  </a:cubicBezTo>
                  <a:lnTo>
                    <a:pt x="1095375" y="333375"/>
                  </a:lnTo>
                  <a:cubicBezTo>
                    <a:pt x="733425" y="285750"/>
                    <a:pt x="485775" y="152400"/>
                    <a:pt x="485775" y="0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1725">
              <a:extLst>
                <a:ext uri="{FF2B5EF4-FFF2-40B4-BE49-F238E27FC236}">
                  <a16:creationId xmlns:a16="http://schemas.microsoft.com/office/drawing/2014/main" id="{22EB568D-55F5-452D-B0CA-4D8A316F5372}"/>
                </a:ext>
              </a:extLst>
            </p:cNvPr>
            <p:cNvSpPr/>
            <p:nvPr/>
          </p:nvSpPr>
          <p:spPr>
            <a:xfrm>
              <a:off x="2714625" y="1213030"/>
              <a:ext cx="238125" cy="9525"/>
            </a:xfrm>
            <a:custGeom>
              <a:avLst/>
              <a:gdLst/>
              <a:ahLst/>
              <a:cxnLst/>
              <a:rect l="0" t="0" r="0" b="0"/>
              <a:pathLst>
                <a:path w="238125" h="9525">
                  <a:moveTo>
                    <a:pt x="238125" y="9525"/>
                  </a:moveTo>
                  <a:cubicBezTo>
                    <a:pt x="161925" y="9525"/>
                    <a:pt x="76200" y="9525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726">
              <a:extLst>
                <a:ext uri="{FF2B5EF4-FFF2-40B4-BE49-F238E27FC236}">
                  <a16:creationId xmlns:a16="http://schemas.microsoft.com/office/drawing/2014/main" id="{0C429295-2D43-40BC-A4AA-41BFFD48E169}"/>
                </a:ext>
              </a:extLst>
            </p:cNvPr>
            <p:cNvSpPr/>
            <p:nvPr/>
          </p:nvSpPr>
          <p:spPr>
            <a:xfrm>
              <a:off x="4410075" y="908229"/>
              <a:ext cx="1552575" cy="714375"/>
            </a:xfrm>
            <a:custGeom>
              <a:avLst/>
              <a:gdLst/>
              <a:ahLst/>
              <a:cxnLst/>
              <a:rect l="0" t="0" r="0" b="0"/>
              <a:pathLst>
                <a:path w="1552575" h="714375">
                  <a:moveTo>
                    <a:pt x="0" y="0"/>
                  </a:moveTo>
                  <a:lnTo>
                    <a:pt x="1552575" y="0"/>
                  </a:lnTo>
                  <a:lnTo>
                    <a:pt x="1552575" y="714375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728">
              <a:extLst>
                <a:ext uri="{FF2B5EF4-FFF2-40B4-BE49-F238E27FC236}">
                  <a16:creationId xmlns:a16="http://schemas.microsoft.com/office/drawing/2014/main" id="{E17E718D-63BE-4993-B28C-B47A546E9F51}"/>
                </a:ext>
              </a:extLst>
            </p:cNvPr>
            <p:cNvSpPr/>
            <p:nvPr/>
          </p:nvSpPr>
          <p:spPr>
            <a:xfrm>
              <a:off x="1736857" y="3390948"/>
              <a:ext cx="142875" cy="114300"/>
            </a:xfrm>
            <a:custGeom>
              <a:avLst/>
              <a:gdLst/>
              <a:ahLst/>
              <a:cxnLst/>
              <a:rect l="0" t="0" r="0" b="0"/>
              <a:pathLst>
                <a:path w="142875" h="114300">
                  <a:moveTo>
                    <a:pt x="66675" y="0"/>
                  </a:moveTo>
                  <a:lnTo>
                    <a:pt x="142875" y="95250"/>
                  </a:lnTo>
                  <a:lnTo>
                    <a:pt x="0" y="114300"/>
                  </a:lnTo>
                  <a:lnTo>
                    <a:pt x="666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7464">
              <a:extLst>
                <a:ext uri="{FF2B5EF4-FFF2-40B4-BE49-F238E27FC236}">
                  <a16:creationId xmlns:a16="http://schemas.microsoft.com/office/drawing/2014/main" id="{5DBE687B-D4E1-4211-917D-7A61E28674D0}"/>
                </a:ext>
              </a:extLst>
            </p:cNvPr>
            <p:cNvSpPr/>
            <p:nvPr/>
          </p:nvSpPr>
          <p:spPr>
            <a:xfrm>
              <a:off x="2741" y="3303365"/>
              <a:ext cx="3997501" cy="370794"/>
            </a:xfrm>
            <a:custGeom>
              <a:avLst/>
              <a:gdLst/>
              <a:ahLst/>
              <a:cxnLst/>
              <a:rect l="0" t="0" r="0" b="0"/>
              <a:pathLst>
                <a:path w="1771650" h="619125">
                  <a:moveTo>
                    <a:pt x="0" y="0"/>
                  </a:moveTo>
                  <a:lnTo>
                    <a:pt x="1771650" y="0"/>
                  </a:lnTo>
                  <a:lnTo>
                    <a:pt x="1771650" y="619125"/>
                  </a:lnTo>
                  <a:lnTo>
                    <a:pt x="0" y="619125"/>
                  </a:ln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D80D25-A078-49B4-98E4-9C2D84146A95}"/>
                </a:ext>
              </a:extLst>
            </p:cNvPr>
            <p:cNvSpPr/>
            <p:nvPr/>
          </p:nvSpPr>
          <p:spPr>
            <a:xfrm>
              <a:off x="1146307" y="208245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638577-C484-4114-8DC0-9D3FA9F48499}"/>
                </a:ext>
              </a:extLst>
            </p:cNvPr>
            <p:cNvSpPr/>
            <p:nvPr/>
          </p:nvSpPr>
          <p:spPr>
            <a:xfrm>
              <a:off x="1269476" y="208245"/>
              <a:ext cx="762308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ADP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53F25F-D673-4194-BB27-DE9F042CC222}"/>
                </a:ext>
              </a:extLst>
            </p:cNvPr>
            <p:cNvSpPr/>
            <p:nvPr/>
          </p:nvSpPr>
          <p:spPr>
            <a:xfrm>
              <a:off x="1146307" y="503520"/>
              <a:ext cx="325443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+2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503337-4975-4974-A99E-677C9A234E9F}"/>
                </a:ext>
              </a:extLst>
            </p:cNvPr>
            <p:cNvSpPr/>
            <p:nvPr/>
          </p:nvSpPr>
          <p:spPr>
            <a:xfrm>
              <a:off x="1391524" y="503520"/>
              <a:ext cx="371952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P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EB6EC9-4C68-4410-820E-773769F32349}"/>
                </a:ext>
              </a:extLst>
            </p:cNvPr>
            <p:cNvSpPr/>
            <p:nvPr/>
          </p:nvSpPr>
          <p:spPr>
            <a:xfrm>
              <a:off x="3537082" y="293970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DD28A3-3857-47CD-B4BC-DDCDA31EE250}"/>
                </a:ext>
              </a:extLst>
            </p:cNvPr>
            <p:cNvSpPr/>
            <p:nvPr/>
          </p:nvSpPr>
          <p:spPr>
            <a:xfrm>
              <a:off x="3661550" y="293970"/>
              <a:ext cx="747908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ATP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03BABC-811B-48FE-A030-4EBBB3580ACC}"/>
                </a:ext>
              </a:extLst>
            </p:cNvPr>
            <p:cNvSpPr/>
            <p:nvPr/>
          </p:nvSpPr>
          <p:spPr>
            <a:xfrm>
              <a:off x="431932" y="1208370"/>
              <a:ext cx="949705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Glucose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B69A02-5A3A-4F7E-8D03-411D1E49208F}"/>
                </a:ext>
              </a:extLst>
            </p:cNvPr>
            <p:cNvSpPr/>
            <p:nvPr/>
          </p:nvSpPr>
          <p:spPr>
            <a:xfrm>
              <a:off x="1613032" y="1275045"/>
              <a:ext cx="1240411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Glycolysis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249C4BD-A881-472A-BE20-0425C8C9FF04}"/>
                </a:ext>
              </a:extLst>
            </p:cNvPr>
            <p:cNvSpPr/>
            <p:nvPr/>
          </p:nvSpPr>
          <p:spPr>
            <a:xfrm>
              <a:off x="2546482" y="1275045"/>
              <a:ext cx="115350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65D8FA-799D-495B-8ADE-6A6B6D58CC21}"/>
                </a:ext>
              </a:extLst>
            </p:cNvPr>
            <p:cNvSpPr/>
            <p:nvPr/>
          </p:nvSpPr>
          <p:spPr>
            <a:xfrm>
              <a:off x="4661032" y="989295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EC932B-6872-4003-A4DC-7E168CDA6A12}"/>
                </a:ext>
              </a:extLst>
            </p:cNvPr>
            <p:cNvSpPr/>
            <p:nvPr/>
          </p:nvSpPr>
          <p:spPr>
            <a:xfrm>
              <a:off x="4783971" y="989295"/>
              <a:ext cx="1228798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Pyruvate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B15E40-FBDB-4BDD-AED0-C147C84FEB8F}"/>
                </a:ext>
              </a:extLst>
            </p:cNvPr>
            <p:cNvSpPr/>
            <p:nvPr/>
          </p:nvSpPr>
          <p:spPr>
            <a:xfrm>
              <a:off x="5708782" y="989295"/>
              <a:ext cx="115350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A71005-134F-441E-AD4D-4B5C580AEA8F}"/>
                </a:ext>
              </a:extLst>
            </p:cNvPr>
            <p:cNvSpPr/>
            <p:nvPr/>
          </p:nvSpPr>
          <p:spPr>
            <a:xfrm>
              <a:off x="1136782" y="2160870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D44286-CDAF-4BD9-87FA-60DF277214FD}"/>
                </a:ext>
              </a:extLst>
            </p:cNvPr>
            <p:cNvSpPr/>
            <p:nvPr/>
          </p:nvSpPr>
          <p:spPr>
            <a:xfrm>
              <a:off x="1258405" y="2160870"/>
              <a:ext cx="601702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NAD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086D4C-3968-44BE-9B81-48034738C81B}"/>
                </a:ext>
              </a:extLst>
            </p:cNvPr>
            <p:cNvSpPr/>
            <p:nvPr/>
          </p:nvSpPr>
          <p:spPr>
            <a:xfrm>
              <a:off x="1710484" y="2160870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+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79432C-DBBA-4A04-A89D-2496D6BD7BA0}"/>
                </a:ext>
              </a:extLst>
            </p:cNvPr>
            <p:cNvSpPr/>
            <p:nvPr/>
          </p:nvSpPr>
          <p:spPr>
            <a:xfrm>
              <a:off x="1832107" y="2160870"/>
              <a:ext cx="115350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B21F9-B9F0-4680-BC1C-EDE2F34762DA}"/>
                </a:ext>
              </a:extLst>
            </p:cNvPr>
            <p:cNvSpPr/>
            <p:nvPr/>
          </p:nvSpPr>
          <p:spPr>
            <a:xfrm>
              <a:off x="2441468" y="2160765"/>
              <a:ext cx="59743" cy="3284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DD6E14-9125-4B67-BC32-1B956163B435}"/>
                </a:ext>
              </a:extLst>
            </p:cNvPr>
            <p:cNvSpPr/>
            <p:nvPr/>
          </p:nvSpPr>
          <p:spPr>
            <a:xfrm>
              <a:off x="2376878" y="2118533"/>
              <a:ext cx="818381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2NADH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87340CC-D476-4685-8541-A134E4145CB9}"/>
                </a:ext>
              </a:extLst>
            </p:cNvPr>
            <p:cNvSpPr/>
            <p:nvPr/>
          </p:nvSpPr>
          <p:spPr>
            <a:xfrm>
              <a:off x="3175132" y="2160870"/>
              <a:ext cx="115350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70A46F-6855-46F2-A1DE-E54BB0E66A75}"/>
                </a:ext>
              </a:extLst>
            </p:cNvPr>
            <p:cNvSpPr/>
            <p:nvPr/>
          </p:nvSpPr>
          <p:spPr>
            <a:xfrm>
              <a:off x="89032" y="3303870"/>
              <a:ext cx="162374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C952E0-6937-4E16-80E0-3114D14A350F}"/>
                </a:ext>
              </a:extLst>
            </p:cNvPr>
            <p:cNvSpPr/>
            <p:nvPr/>
          </p:nvSpPr>
          <p:spPr>
            <a:xfrm>
              <a:off x="163519" y="3303870"/>
              <a:ext cx="4840782" cy="3708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lactate (ionized form of lactic acid)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1CBC5F2-9B5B-4E8B-A3A8-C1D8C13794B4}"/>
              </a:ext>
            </a:extLst>
          </p:cNvPr>
          <p:cNvSpPr/>
          <p:nvPr/>
        </p:nvSpPr>
        <p:spPr>
          <a:xfrm>
            <a:off x="1127335" y="564182"/>
            <a:ext cx="363214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0" indent="-6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ACTIC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ERMENTATION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7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2595AF-500F-44A2-85B6-6EC1AB178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344" y="-184573"/>
            <a:ext cx="7507312" cy="72271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804845-54EA-4DD5-8E34-960C1CB0FD29}"/>
              </a:ext>
            </a:extLst>
          </p:cNvPr>
          <p:cNvCxnSpPr/>
          <p:nvPr/>
        </p:nvCxnSpPr>
        <p:spPr>
          <a:xfrm>
            <a:off x="818344" y="422031"/>
            <a:ext cx="0" cy="6330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2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06F2D8-F82F-41B2-B8B4-0958BBE7E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" y="1693255"/>
            <a:ext cx="8973820" cy="30733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EA0356-0FED-4C86-9C25-2BADB270AD31}"/>
              </a:ext>
            </a:extLst>
          </p:cNvPr>
          <p:cNvCxnSpPr/>
          <p:nvPr/>
        </p:nvCxnSpPr>
        <p:spPr>
          <a:xfrm>
            <a:off x="170180" y="2152357"/>
            <a:ext cx="0" cy="229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9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6B309-4EB7-49BC-9B76-3A1ED88F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5" y="1139484"/>
            <a:ext cx="8665698" cy="41461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AAD3B2-C05D-4E73-BB06-039AB099A8B4}"/>
              </a:ext>
            </a:extLst>
          </p:cNvPr>
          <p:cNvCxnSpPr/>
          <p:nvPr/>
        </p:nvCxnSpPr>
        <p:spPr>
          <a:xfrm>
            <a:off x="281355" y="1491175"/>
            <a:ext cx="0" cy="3376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662E37-32CA-4759-8DC2-2756E08D0615}"/>
              </a:ext>
            </a:extLst>
          </p:cNvPr>
          <p:cNvCxnSpPr/>
          <p:nvPr/>
        </p:nvCxnSpPr>
        <p:spPr>
          <a:xfrm>
            <a:off x="281355" y="4867422"/>
            <a:ext cx="86656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8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B2B7-AE07-4D9B-8F96-CDF04330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 OF MITOCHONDRION 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12097-62FA-46BF-A3AA-324103BD0C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>
            <a:off x="436099" y="1269490"/>
            <a:ext cx="8271802" cy="46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85605-A18A-41B4-A82B-70A370EB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7" y="1041010"/>
            <a:ext cx="8260861" cy="47338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87FADB-30D4-49AB-90F9-4E6060585F10}"/>
              </a:ext>
            </a:extLst>
          </p:cNvPr>
          <p:cNvCxnSpPr/>
          <p:nvPr/>
        </p:nvCxnSpPr>
        <p:spPr>
          <a:xfrm>
            <a:off x="404837" y="3995224"/>
            <a:ext cx="8260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6C1DDE-12A6-47FE-9B97-FD3F08C1242E}"/>
              </a:ext>
            </a:extLst>
          </p:cNvPr>
          <p:cNvCxnSpPr>
            <a:cxnSpLocks/>
          </p:cNvCxnSpPr>
          <p:nvPr/>
        </p:nvCxnSpPr>
        <p:spPr>
          <a:xfrm>
            <a:off x="404837" y="1415143"/>
            <a:ext cx="82608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F0982-EA82-4E1F-9D4B-BD50D6ABF1F6}"/>
              </a:ext>
            </a:extLst>
          </p:cNvPr>
          <p:cNvCxnSpPr/>
          <p:nvPr/>
        </p:nvCxnSpPr>
        <p:spPr>
          <a:xfrm flipV="1">
            <a:off x="404837" y="1415143"/>
            <a:ext cx="0" cy="3897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5D12C8-A760-4403-A9F1-D0310FE0D91B}"/>
              </a:ext>
            </a:extLst>
          </p:cNvPr>
          <p:cNvCxnSpPr/>
          <p:nvPr/>
        </p:nvCxnSpPr>
        <p:spPr>
          <a:xfrm flipV="1">
            <a:off x="8665698" y="1415143"/>
            <a:ext cx="0" cy="3918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8D708E-4A30-40D8-9405-29DD96C6571B}"/>
              </a:ext>
            </a:extLst>
          </p:cNvPr>
          <p:cNvCxnSpPr/>
          <p:nvPr/>
        </p:nvCxnSpPr>
        <p:spPr>
          <a:xfrm>
            <a:off x="404837" y="2634343"/>
            <a:ext cx="8260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7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C2205-FFFB-49F6-8993-F83D5D65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952500"/>
            <a:ext cx="8349005" cy="46464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0CE68-A43E-410B-9CE2-B59333718FAA}"/>
              </a:ext>
            </a:extLst>
          </p:cNvPr>
          <p:cNvCxnSpPr/>
          <p:nvPr/>
        </p:nvCxnSpPr>
        <p:spPr>
          <a:xfrm>
            <a:off x="352425" y="952500"/>
            <a:ext cx="0" cy="4250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2158A-94D0-449A-894C-853DAEB92186}"/>
              </a:ext>
            </a:extLst>
          </p:cNvPr>
          <p:cNvCxnSpPr/>
          <p:nvPr/>
        </p:nvCxnSpPr>
        <p:spPr>
          <a:xfrm>
            <a:off x="8701430" y="952500"/>
            <a:ext cx="0" cy="4229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5CD46-E30A-46E9-810C-3E5A8710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0" y="1280160"/>
            <a:ext cx="8745200" cy="38948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524B8D-5A72-4CD4-BDF1-EB8CECCAE436}"/>
              </a:ext>
            </a:extLst>
          </p:cNvPr>
          <p:cNvCxnSpPr/>
          <p:nvPr/>
        </p:nvCxnSpPr>
        <p:spPr>
          <a:xfrm>
            <a:off x="8944600" y="1280160"/>
            <a:ext cx="0" cy="3466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818964-5882-49EF-94C7-60F134E9E813}"/>
              </a:ext>
            </a:extLst>
          </p:cNvPr>
          <p:cNvCxnSpPr/>
          <p:nvPr/>
        </p:nvCxnSpPr>
        <p:spPr>
          <a:xfrm>
            <a:off x="199400" y="1280160"/>
            <a:ext cx="0" cy="3444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BF824E-225B-410F-B9FA-C6771A27549D}"/>
              </a:ext>
            </a:extLst>
          </p:cNvPr>
          <p:cNvCxnSpPr/>
          <p:nvPr/>
        </p:nvCxnSpPr>
        <p:spPr>
          <a:xfrm>
            <a:off x="199400" y="2438400"/>
            <a:ext cx="874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2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59</Words>
  <Application>Microsoft Office PowerPoint</Application>
  <PresentationFormat>On-screen Show (4:3)</PresentationFormat>
  <Paragraphs>42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Office Theme</vt:lpstr>
      <vt:lpstr>Cellular Respiration</vt:lpstr>
      <vt:lpstr>Cellular Respiration</vt:lpstr>
      <vt:lpstr>PowerPoint Presentation</vt:lpstr>
      <vt:lpstr>PowerPoint Presentation</vt:lpstr>
      <vt:lpstr>PowerPoint Presentation</vt:lpstr>
      <vt:lpstr>STRUCTURE OF MITOCHONDRION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Gallagher</dc:creator>
  <cp:lastModifiedBy>Julie Gallagher</cp:lastModifiedBy>
  <cp:revision>16</cp:revision>
  <dcterms:created xsi:type="dcterms:W3CDTF">2018-02-27T20:17:01Z</dcterms:created>
  <dcterms:modified xsi:type="dcterms:W3CDTF">2018-02-27T21:37:40Z</dcterms:modified>
</cp:coreProperties>
</file>