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76" r:id="rId3"/>
    <p:sldId id="257" r:id="rId4"/>
    <p:sldId id="258" r:id="rId5"/>
    <p:sldId id="259" r:id="rId6"/>
    <p:sldId id="260" r:id="rId7"/>
    <p:sldId id="261" r:id="rId8"/>
    <p:sldId id="320" r:id="rId9"/>
    <p:sldId id="274" r:id="rId10"/>
    <p:sldId id="312" r:id="rId11"/>
    <p:sldId id="313" r:id="rId12"/>
    <p:sldId id="314" r:id="rId13"/>
    <p:sldId id="275" r:id="rId14"/>
    <p:sldId id="317" r:id="rId15"/>
    <p:sldId id="318" r:id="rId16"/>
    <p:sldId id="277" r:id="rId17"/>
    <p:sldId id="279" r:id="rId18"/>
    <p:sldId id="319" r:id="rId19"/>
    <p:sldId id="281" r:id="rId20"/>
    <p:sldId id="282" r:id="rId21"/>
    <p:sldId id="280" r:id="rId22"/>
    <p:sldId id="283" r:id="rId23"/>
    <p:sldId id="285" r:id="rId24"/>
    <p:sldId id="284" r:id="rId25"/>
    <p:sldId id="286" r:id="rId26"/>
    <p:sldId id="287" r:id="rId27"/>
    <p:sldId id="288" r:id="rId28"/>
    <p:sldId id="289" r:id="rId29"/>
    <p:sldId id="290" r:id="rId30"/>
    <p:sldId id="291" r:id="rId31"/>
    <p:sldId id="292" r:id="rId32"/>
    <p:sldId id="293" r:id="rId33"/>
    <p:sldId id="278" r:id="rId34"/>
    <p:sldId id="262" r:id="rId35"/>
    <p:sldId id="263" r:id="rId36"/>
    <p:sldId id="264" r:id="rId37"/>
    <p:sldId id="265" r:id="rId38"/>
    <p:sldId id="266" r:id="rId39"/>
    <p:sldId id="267" r:id="rId40"/>
    <p:sldId id="294" r:id="rId41"/>
    <p:sldId id="268" r:id="rId42"/>
    <p:sldId id="269" r:id="rId43"/>
    <p:sldId id="270" r:id="rId44"/>
    <p:sldId id="271" r:id="rId45"/>
    <p:sldId id="272" r:id="rId46"/>
    <p:sldId id="273" r:id="rId47"/>
    <p:sldId id="295" r:id="rId48"/>
    <p:sldId id="296" r:id="rId49"/>
    <p:sldId id="297" r:id="rId50"/>
    <p:sldId id="298" r:id="rId51"/>
    <p:sldId id="299" r:id="rId52"/>
    <p:sldId id="300" r:id="rId53"/>
    <p:sldId id="301" r:id="rId54"/>
    <p:sldId id="302" r:id="rId55"/>
    <p:sldId id="303" r:id="rId56"/>
    <p:sldId id="311" r:id="rId57"/>
    <p:sldId id="304" r:id="rId58"/>
    <p:sldId id="305" r:id="rId59"/>
    <p:sldId id="306" r:id="rId60"/>
    <p:sldId id="307" r:id="rId61"/>
    <p:sldId id="308" r:id="rId62"/>
    <p:sldId id="309" r:id="rId63"/>
    <p:sldId id="310" r:id="rId64"/>
    <p:sldId id="31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6" d="100"/>
          <a:sy n="46" d="100"/>
        </p:scale>
        <p:origin x="996" y="60"/>
      </p:cViewPr>
      <p:guideLst/>
    </p:cSldViewPr>
  </p:slideViewPr>
  <p:notesTextViewPr>
    <p:cViewPr>
      <p:scale>
        <a:sx n="50" d="100"/>
        <a:sy n="50" d="100"/>
      </p:scale>
      <p:origin x="0" y="0"/>
    </p:cViewPr>
  </p:notesTextViewPr>
  <p:notesViewPr>
    <p:cSldViewPr snapToGrid="0">
      <p:cViewPr varScale="1">
        <p:scale>
          <a:sx n="36" d="100"/>
          <a:sy n="36" d="100"/>
        </p:scale>
        <p:origin x="250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A289CA-29C1-4215-B5BD-363853B011A3}" type="datetimeFigureOut">
              <a:rPr lang="en-US" smtClean="0"/>
              <a:t>1/25/2015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337DBC-97B7-4099-AF18-B9729552B847}" type="slidenum">
              <a:rPr lang="en-US" smtClean="0"/>
              <a:t>‹#›</a:t>
            </a:fld>
            <a:endParaRPr lang="en-US"/>
          </a:p>
        </p:txBody>
      </p:sp>
    </p:spTree>
    <p:extLst>
      <p:ext uri="{BB962C8B-B14F-4D97-AF65-F5344CB8AC3E}">
        <p14:creationId xmlns:p14="http://schemas.microsoft.com/office/powerpoint/2010/main" val="316800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Okay, it’s still weird, but the basic explanation is pretty simple: a mutation of some sort has snake from China found with claw sticking</a:t>
            </a:r>
            <a:r>
              <a:rPr lang="en-US" sz="1200" b="0" i="0" kern="1200" baseline="0" dirty="0" smtClean="0">
                <a:solidFill>
                  <a:schemeClr val="tx1"/>
                </a:solidFill>
                <a:effectLst/>
                <a:latin typeface="+mn-lt"/>
                <a:ea typeface="+mn-ea"/>
                <a:cs typeface="+mn-cs"/>
              </a:rPr>
              <a:t> out of body….mutation </a:t>
            </a:r>
            <a:r>
              <a:rPr lang="en-US" sz="1200" b="0" i="0" kern="1200" dirty="0" smtClean="0">
                <a:solidFill>
                  <a:schemeClr val="tx1"/>
                </a:solidFill>
                <a:effectLst/>
                <a:latin typeface="+mn-lt"/>
                <a:ea typeface="+mn-ea"/>
                <a:cs typeface="+mn-cs"/>
              </a:rPr>
              <a:t>caused the snake to manifest traits associated with a genes that have been long dormant and were inherited from the past ancestors of the snake which did have legs.  Two headed turtle, hairless rat (selective</a:t>
            </a:r>
            <a:r>
              <a:rPr lang="en-US" sz="1200" b="0" i="0" kern="1200" baseline="0" dirty="0" smtClean="0">
                <a:solidFill>
                  <a:schemeClr val="tx1"/>
                </a:solidFill>
                <a:effectLst/>
                <a:latin typeface="+mn-lt"/>
                <a:ea typeface="+mn-ea"/>
                <a:cs typeface="+mn-cs"/>
              </a:rPr>
              <a:t> breeding)</a:t>
            </a:r>
            <a:endParaRPr lang="en-US" dirty="0"/>
          </a:p>
        </p:txBody>
      </p:sp>
      <p:sp>
        <p:nvSpPr>
          <p:cNvPr id="4" name="Slide Number Placeholder 3"/>
          <p:cNvSpPr>
            <a:spLocks noGrp="1"/>
          </p:cNvSpPr>
          <p:nvPr>
            <p:ph type="sldNum" sz="quarter" idx="10"/>
          </p:nvPr>
        </p:nvSpPr>
        <p:spPr/>
        <p:txBody>
          <a:bodyPr/>
          <a:lstStyle/>
          <a:p>
            <a:fld id="{59337DBC-97B7-4099-AF18-B9729552B847}" type="slidenum">
              <a:rPr lang="en-US" smtClean="0"/>
              <a:t>18</a:t>
            </a:fld>
            <a:endParaRPr lang="en-US"/>
          </a:p>
        </p:txBody>
      </p:sp>
    </p:spTree>
    <p:extLst>
      <p:ext uri="{BB962C8B-B14F-4D97-AF65-F5344CB8AC3E}">
        <p14:creationId xmlns:p14="http://schemas.microsoft.com/office/powerpoint/2010/main" val="1681835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337DBC-97B7-4099-AF18-B9729552B847}" type="slidenum">
              <a:rPr lang="en-US" smtClean="0"/>
              <a:t>37</a:t>
            </a:fld>
            <a:endParaRPr lang="en-US"/>
          </a:p>
        </p:txBody>
      </p:sp>
    </p:spTree>
    <p:extLst>
      <p:ext uri="{BB962C8B-B14F-4D97-AF65-F5344CB8AC3E}">
        <p14:creationId xmlns:p14="http://schemas.microsoft.com/office/powerpoint/2010/main" val="233323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B696DC-B6FD-4553-AD95-663BB3D5E64A}"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1456101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B696DC-B6FD-4553-AD95-663BB3D5E64A}"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3526796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B696DC-B6FD-4553-AD95-663BB3D5E64A}"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420809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B696DC-B6FD-4553-AD95-663BB3D5E64A}"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3652790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B696DC-B6FD-4553-AD95-663BB3D5E64A}" type="datetimeFigureOut">
              <a:rPr lang="en-US" smtClean="0"/>
              <a:t>1/25/2015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277356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B696DC-B6FD-4553-AD95-663BB3D5E64A}" type="datetimeFigureOut">
              <a:rPr lang="en-US" smtClean="0"/>
              <a:t>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397418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B696DC-B6FD-4553-AD95-663BB3D5E64A}" type="datetimeFigureOut">
              <a:rPr lang="en-US" smtClean="0"/>
              <a:t>1/25/2015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60281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B696DC-B6FD-4553-AD95-663BB3D5E64A}" type="datetimeFigureOut">
              <a:rPr lang="en-US" smtClean="0"/>
              <a:t>1/25/2015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157460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B696DC-B6FD-4553-AD95-663BB3D5E64A}" type="datetimeFigureOut">
              <a:rPr lang="en-US" smtClean="0"/>
              <a:t>1/25/2015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1738748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B696DC-B6FD-4553-AD95-663BB3D5E64A}" type="datetimeFigureOut">
              <a:rPr lang="en-US" smtClean="0"/>
              <a:t>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5605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B696DC-B6FD-4553-AD95-663BB3D5E64A}" type="datetimeFigureOut">
              <a:rPr lang="en-US" smtClean="0"/>
              <a:t>1/25/2015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6FC479-1FA8-45C1-A6F5-AED790439D6F}" type="slidenum">
              <a:rPr lang="en-US" smtClean="0"/>
              <a:t>‹#›</a:t>
            </a:fld>
            <a:endParaRPr lang="en-US"/>
          </a:p>
        </p:txBody>
      </p:sp>
    </p:spTree>
    <p:extLst>
      <p:ext uri="{BB962C8B-B14F-4D97-AF65-F5344CB8AC3E}">
        <p14:creationId xmlns:p14="http://schemas.microsoft.com/office/powerpoint/2010/main" val="209430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696DC-B6FD-4553-AD95-663BB3D5E64A}" type="datetimeFigureOut">
              <a:rPr lang="en-US" smtClean="0"/>
              <a:t>1/25/2015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FC479-1FA8-45C1-A6F5-AED790439D6F}" type="slidenum">
              <a:rPr lang="en-US" smtClean="0"/>
              <a:t>‹#›</a:t>
            </a:fld>
            <a:endParaRPr lang="en-US"/>
          </a:p>
        </p:txBody>
      </p:sp>
    </p:spTree>
    <p:extLst>
      <p:ext uri="{BB962C8B-B14F-4D97-AF65-F5344CB8AC3E}">
        <p14:creationId xmlns:p14="http://schemas.microsoft.com/office/powerpoint/2010/main" val="1078071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Evolution</a:t>
            </a:r>
            <a:endParaRPr lang="en-US" dirty="0"/>
          </a:p>
        </p:txBody>
      </p:sp>
      <p:sp>
        <p:nvSpPr>
          <p:cNvPr id="3" name="Subtitle 2"/>
          <p:cNvSpPr>
            <a:spLocks noGrp="1"/>
          </p:cNvSpPr>
          <p:nvPr>
            <p:ph type="subTitle" idx="1"/>
          </p:nvPr>
        </p:nvSpPr>
        <p:spPr/>
        <p:txBody>
          <a:bodyPr/>
          <a:lstStyle/>
          <a:p>
            <a:r>
              <a:rPr lang="en-US" dirty="0" smtClean="0"/>
              <a:t>Part 2</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75" y="3909624"/>
            <a:ext cx="7347665" cy="3722817"/>
          </a:xfrm>
          <a:prstGeom prst="rect">
            <a:avLst/>
          </a:prstGeom>
        </p:spPr>
      </p:pic>
    </p:spTree>
    <p:extLst>
      <p:ext uri="{BB962C8B-B14F-4D97-AF65-F5344CB8AC3E}">
        <p14:creationId xmlns:p14="http://schemas.microsoft.com/office/powerpoint/2010/main" val="318623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2. the genetic variation of individuals in a species due to mutation and sexual reproduction</a:t>
            </a:r>
          </a:p>
          <a:p>
            <a:endParaRPr lang="en-US" dirty="0"/>
          </a:p>
        </p:txBody>
      </p:sp>
      <p:pic>
        <p:nvPicPr>
          <p:cNvPr id="8194" name="Picture 2" descr="https://encrypted-tbn0.gstatic.com/images?q=tbn:ANd9GcRj38a7Pm_Gft5LzfX9PNWfZPClaY6W5zmOdlCOKyIKvdlGZRG1Z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56" y="3077368"/>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encrypted-tbn0.gstatic.com/images?q=tbn:ANd9GcS_6tFnansTZtWYLxvKCXHo6nN4Rd9H6PLFV37yF2qr47csXyydK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9975" y="4385506"/>
            <a:ext cx="2486025" cy="18383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encrypted-tbn2.gstatic.com/images?q=tbn:ANd9GcRse82A_oOXvEm0OmOQ6rqlOFO0TcnIX_r60C3bJ1lOGq6UDCzUB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2759075"/>
            <a:ext cx="24288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encrypted-tbn2.gstatic.com/images?q=tbn:ANd9GcTNfU8FF-Hiw06hekI0n5919kYwXnhCpMX7ujlTxJ29EvcfDrvr4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0675" y="4385506"/>
            <a:ext cx="2019300" cy="226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647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3. competition for an environments limited supply of the resources that individuals need in order to survive and </a:t>
            </a:r>
            <a:r>
              <a:rPr lang="en-US" dirty="0" smtClean="0"/>
              <a:t>reproduce</a:t>
            </a:r>
            <a:endParaRPr lang="en-US" dirty="0"/>
          </a:p>
        </p:txBody>
      </p:sp>
      <p:sp>
        <p:nvSpPr>
          <p:cNvPr id="4" name="AutoShape 2" descr="data:image/jpeg;base64,/9j/4AAQSkZJRgABAQAAAQABAAD/2wCEAAkGBxQTEhQTExQUFhUXGBQVGBcXFxYXGBgVGBcXFxQUFRQYHCggGBolHhQWITEhJSkrLi4uFx8zODMsNygtLisBCgoKDg0OGxAQGywkICQsLCwsLCwsLCwsLCwsLCwsLCwsLCwsLCwsLCwsLCwsLCwsLCwsLCwsLCwsLCwsLCwsLP/AABEIALUBFwMBIgACEQEDEQH/xAAcAAACAgMBAQAAAAAAAAAAAAAEBQMGAAECBwj/xAA9EAACAQIFAgUCAwYFBAIDAAABAhEAAwQFEiExQVEGEyJhcTKBkaGxFCNCUsHRBxVi4fAzgpKiQ3IkU3P/xAAZAQADAQEBAAAAAAAAAAAAAAABAgMABAX/xAAnEQACAgIDAAECBwEAAAAAAAAAAQIRITEDEkFRBCITMmFxgaHwQv/aAAwDAQACEQMRAD8AdZdgIpp+zACtYI7VmJxA4rjO7PpBes7zW9ZiKy2e9RXb0EUWjWGWLJ5NbZaltE6dq7w1iTStWG6A3vlalwrzua5zrDGNqW2rjDmtQEyxK/au71zagcHd2optxWDRpHrotW7duortwCsY3dvRxSzGY5uADTKzb1dNq3ctKDSjAOBvnqKIvYkCtOBQmNw8iQaydmaoIXMQajdy5gUHYsCKaZaBBooVmZfh4amr7Ur/AGkq+/FEX8Rq4o0LYcMRtUb3aHTitldqGRsEWLvSK4y+6TtUGJvxtTLK7YiaeOxJaMXE6Wg1NdxIqd8KDvQONsRuKLYIpEF/DK4Owpfhf3RIAoi3jOlZieKyqg5sIwmJ1k12lwhopXlL6XM09ZByKRsdEwvmuDcmoPOjau1oRt7GdIke0IoYACiSQBQhNGFsWdHRWsrVp6yr4I5KzhbxiDXDP6uaaYbByKj/AMtIaagnTLvKNgSKCbCtqnoKdW7O1YdtjWcrMlRHaxICwdjU+ExU0Pdw01vDJp2oGdBuK9VKr+GpmKjuWp3rMKSBMPtR2GQmgmUipsNjQKIgTfu6BvSi5iQzV1nTlxtUWUYLvWawaLyNrGLAFcMdRmub+HAIrYQCi6oKbsy9anah3wzAb8UytAGubhnakCLbdvaKlwdkrvRFm0KGt40ByvFE1kuLeREVmEtsBNE2LUmaII3imSEbBFxFdPfkRUt1IofVvQlLIYxwB4m0eTXWAx2kwakxTb0JfdNt96W8jVgsaY4EUPdv96Dwbrp2pfi9Zb2mj2sCjRNiSFk0O2YKV5om+im3zvVRx+FZJYTFBsZKxldx28A8VY8mx2oQaoeA1MeDT04jywIO9LlDYeC3uoqK9tQOCzNdMsRSnNvEyCY6UXOlgCjksTtA3oe9i1Vea8vzPx+8kAbUNhM1xOJICggGinJZBJRPTcLjtTbbisonw/loS0AeYE1lZuTJWgnA2YFT3mAFC22IMVj3O9Vk0ZEfnAVLZGozXVzDKVml74/y1AUSZpWqGTsYYhYoMSTR+KvSgPeofLIWtZjSvUlQKpHNSXXIFTbY6ohv3RuOtL0w/qqdV1NRSYfeirZsIjOFMVJhrMGj7dql+c5iuHVSwd2c6LaIpZneJCiOOOTtTULZFmeLW0pdzpUcnc/kNzSrLfEmEuERiE34DEqf/aKNy/w2+IcX8cq8Rbw06ktg/wAVzo1zp2FPb+V2lXSqIFiNIVdMdoiKPUFmXFAWRQD41LYm46qDxqMe39ap3iHGtgrnlYW4AjqXNk+s2iCCWtqfpQg/TwORFVjE3HuXg99lZGUSS0tuJAXZgOQOwgimjx9tmbaWMnoj+KsNqI1NsYLRAH4n9B+oruzirF8zauKzBeJhidyPSd+q1QcRmCiCFmDvrdeh4Gwjnt7/ACtzLHoGt3bJIaJYQBoZd5VlA9/jffemcIrQEpHsNi46iCK7GII3NBeEPEK4vDB5BdToeO4Agx7gg0yvBSKl6EGuY0sdhR9m2Cu9JLmKCtpkSdwOp+BTfDPKimjkWT6nFiyNRk0Nj8sBaRRWKTtzXEnrQceqDGXYGsJobTzRd3Ljc9hUuCtqxmjLmJCmK0UkrYZNt0iuY7KmRh6jFd3sICkU0zBGeIFD/wCWMRs0UjVywOpJLItweWLpMCl+Ky879+lPb9o4ddRMiudYddQFM3jIqVvBTb2T3tyWIWmGD8PrcTTMnvVkuWy6hY5rrD4QW2ieaRr4HT+TzjNfAbLcBXcTvVu8M5StuBA2qxXLmmZE1zgYMmmTfpOdVgIXaa1QOYY0JyYrKxIjsWmNEvhaYWlEVw/O9FKijkJ8TqVTStSV9UTTzGjV6VoXC29JIbis8hjjJvL8SX5G1T4jESQBUIuAyBtQ1p9J3qqjgm5ZGReImu8fd9M1H5wdaGe6dJBpKGsTjM9Ld6tGVN5izVcshN571YcuxSpbLHZQJNaKXgZWQZotx7gs22ZT9TMOi9BPf2+OlLM08UMjtbsKCy7F34LcQigy24IniftK3PM5a2rKsedeYm4RJIG/l2V3H0gid4kn3ql5gbgIBViVB1ssiQw3H8oHvyaDaWy0eJyR6KtvM2Go37SnkDTIB6gqBuPvSfxL45K3lwtrUXmLj208xgeq2rZ5I6k8dieEOXeI8VhGALlrR/hu77bbgzqHTjYUTaw1i1gnYXJxN4lncK2qGYEKGAJC6fzJrJ5tiSg0VjNcNct3XuP5xDHUfMI1lj6UKq2piBG5g7bDTJoVMYDuzEbGBuzTA3J6tOwmBMnYcxf5Rda6FtB2ckxG5no0z95NXTJf8P2Uf/kXJMfQo2HtrP8Aanc01ZlBwdFP80EH6jsCCdIlj1IMgLO8nuOKHsODeC7hWgNJ3jr12XVud/w4r0jIfC2HvK3ml9at60kDhmjgTB3NW7LvDGFClFs2wvuoJ7SSdyaRSpjSl2VHmeT4+5gXueWmu22gOCpEaSYB350sTMHpVwyvxbauytxWs3ACSG3BAH8LdapuNzF8M91BMeYpksPSVkMFESIIO4PI+Khu5l5tuVCMREHaREDSf5hAE959qo1GQlNIsuVYi5iLr3HBAJUop/hGliPvEf15FP7V+6oiKE8MHWrOFgvcJ44VLYQT79PsatNlR1pJ40KkmA4TW27bUZcs6hU5w5IMUMoZWis9ASzglwlkICTXdkqxmtYtxojqaGw+W3Asg0ivwd1WRtdxaqtKlzIyT0onC5a1wes7UuzfBLaYAGZ6Vpyl+YEYxugTOC94RMCpsNfFq1B5rhlmBxWsTljusg0Iy9GlHwlsYxiQRxU5uKXknehcoC27ZDGWFdYbLy5LnjpWlnQ0aWzMxx/RaDwl27pOnnemmGysMCWERxUOHdUJAopYyI94Kh4jGIP1D8KyrXi76N0rKGPkK/Yf3nAFKnxeowDWhaLgktSY3gjGDxTuQigE47NBhpZqr+X522Ju7GFrPEbG6pk8VWvD4ay5Y8GhFW8jv8tI9BvWSAdJk1q0SE3gkUkPiFQYneneTsrrLHdqp2JdQvBOCJHWpsTcgURh7tu0pESaT4rUW1TAPSluxnGgHFYoKYipM3zNfKVQYQepjIEkTotj3JBM9NM9KkvYTq3BqleIrp88pvpWI+4BI+OPwHYQspqCtleHj/EkkM8JpuEuZnnYHZRMADtt8704s2J9I6xEj6THv8VUsHmOkhR12NN8PjyOv688j3rmX1CvJ6L+naWDjGZRLXb45GykwYG52nvP/tQuYYN7aWiLh1iN+IE/Tx8CJ6cUU+bC2h1aYAGwOx2A3+wprkGG88eayjSN1Pud/wAtvvVk/wDpaZzTxh1a/wBQD4ZZrGpxh7tx2G7elQAd9I1HvyfarImLxDQRhSJ/muKP0mstny9jxNMb+ZKEECjcVg5m5N2xRgMqe3iHvtpTzNMop1DUOWmBV2wmkARVewuKW4sk0O+fC02kn2FMlbJyZQPGGHF69fvrAOu56S2kgWwPUgOzE/VG/LGOtV3IAHX64MjYwevMzxweK4z1CuKu8qmpmSdgVfg/ff8AOleXEpcAO24nvuNv1q6rwyvTPWv8L8YGe9ac+sS67Ksox9XpHG6rsKt+Pu6DXleGxCkhtUPaYQwmQTuRI3HEH7in13xeFJtX1BcqWRgQEaQSNQJ2+0z05FJNZtB6uizZt4vtYOzqb13GnRbHLH37L70g8O55i7puNdGplYGAI0hhIX9KUZFk6vcfE4p/XM2w6lVjkNq+mOwBNXL/AA+tA2btw7l7rn7DYfpU280GqVizEZtce6FKlTO1XLD3nW2J3MVzdypXbVAmgc+zW3h19TrqESJ3WeC3RAe7QKbNUDDdk+CzG8rEMu3SluOeboZ29UEhdyYHJVBuRVUzHx49xvKwqG45MDQNRPfcbj/tBH+oUZl3g/FX/XjbhtW2gmxbYFyRG9y5E9OpY+4oKC9Zm/UFYnxLZ16V9TD5532lQRO0bkbkU1w+MNxG8s8EqwOzKw2Ksp3BojC4JLICWLYResck92J3Y+5pPn1lsJeTHoCbTkW8Ug68BLgH83A/DvQlGLwGMmMsDlwJEncnerK1oBYFJsMAXD22DW2AZWG4IO4IPajLzOdhRhSBK2KcWbxYorAL3rjE4AIvO9d4zEhXCzvWrwa4hHXpUpNXSKJOrYrfbk1uiv8AJzoGpt6ylcWZNA2XXWdNjzU9rwyzblomicqsDzinAHSrb5G0CruPwT7PRRsZ4SLDZztVHzLKcRZu+sHy55H9a9kuoRQ2Kw63V0sOaRMJ5DnF6wlsMD6hU/h3PPNcKJEdac+I/AgJ249qs3hzwnh0tABQT3qioVtkeIu27ahywNL7+Yi9HlKT79KOzTworH6jp7U0wtm3bQKixG1BRN2BrOB1INR3pZ4h8HLdg2n0vEGdwe09vmo2zZreOtozEK8iOm/G3ef1pNnOZXMTfdRcZLakqAsiYJGpo5nselJOUOuS3Fx8na4uinY0tZutacrKnSSpBWR2YUYl4mIb+tMs2yJSsLGwmdpPz36Ut8L5T5uINhrhtmGIMahK7kQSORJ27Vyy4lPR6Uefqrkb/wAqF50kS8x1iOST8e9Xd81XDW1tKPSByYBY7am3Oy789JHenuU+GrOHtkklmglrjbQvJgfwjb8qpGWs+JuXcUqnRq0W5j6FE7fMg/M11Q4nFZPO5eePJJ0bxXia5M/s10jodLxHfdRse/61CfHELD2So/8A57+wAN0E9eQKdYnEgID6pJCADku2wFQ4zwDjLg1ftRSQPSDciY3J9W32q3VLwgpWKbPii1q9PnAHmLa6Qd4BIuncxwJ561j5wt10Fq3cuseQVKnmOk7HcTUGJ8A48GPOtt763/qKyz4NzNCCl2D/AKbpG/Tk70HKwpJef2OMT4Xv4shsRat2oWFIfVHOxQcmTO7d+KEz7wjhrDei8fNcBgCAQkQS5MbD0k7xAU7ngtcDluaAacRjFtr7KjsfaQo/Wpn8KK3/AF773bjGWiFU7AKSNySANpP2pVOnkaUU0UCzi2s3biuywZBI+k6QANJAI42BiN+RzXFzMLVy7bukAhXQMraTKCCYBiRseR/EN9qunirIRZs2RZUC2rNrEgMxYdXb21f8iqbjfC19j52Gsu1okgHZj0nY7kSTBjpTvKyGLrRZsv8AGbm4VQC3aEKtqRpPTkkeX7AbCKsfhzO8LatS2ITeWgsNck7grM6hxHNVPCZTdvJbQ5eEuhx+9UCzsI9UiCN+pHwCaX47C3MDiDYuIGJAYPGzp3B55kHjikpPY23SH2e+O71655GDR5OwCSXPfVp3Qew37npQ2A8D3brBsfcYdRaSJk8yfpHJmASZ5rfh/wAZPg10vZV03OoQrwTspIG/zFehZb4gsY235lr6gN1aAy/I/rRjJSX2snKLg8o58NZZasAiyiop5jk//ZjufvTe+sGaBt3VA7Vq3iz80lrTNtk3nbxG9DYpA6vauQUcEMD1B5oqymv1EiledWTKlXjuKEpUrGjG2VnwZjGweKfL7zSpJew56qd9P33PyG9qvd+4QJiapfjHw7cvWFvWgwvWfWpH1EDcge+0j496myTxN+04VbgMPslwfyvHI9jyPmnjNJWxZwbeB4LKu2sruOK4fGrwNm4Arlr0JGoT0rrAZZpIuPzSuV6GSrYRl9q5BNyPasoq9fUDcgVum7JYJ9WyvYfEN+3QB6SOfvV0a7FITlugi4eaLTHKetG8AaV4CMQ0mhrrFeKhbGgtANdPiBwalVlboKt3wyw1LlttYc6TKt07VK5AiuMRiOlOlWyb/QMaWio76KvXeoWvEDV7UtdmYhpp7FoS+MMrLWlvJOq22o99JPP2MUgyxTqu3zwWYD5O8VfM3xq28NdPXQw77kQPzNeda9NtYO8EnpBPT32Fc/1CUTu+jbkjWJzYqWUnf++53+9EeB8Qv7fbZ53Dxt/EQQJ9uar2LAY8yTERM6uoPwAT2p74LwouOr6wFsyx43bkfYQCT7RU+OD7Jluea6NFk/xR8QG3YGHtz5mIOmB/+sEavxJCx1k098L5WtnDW7U+pV9Xu53c/ck151ljHGZjcxFydFr6J9j+7HzOpvmrH4mzw4fDMyt+8ufu0A5k8t9hv+Fd1I8q2MfDjpi8wZwP3OElV7NeO2v3iD+A71esfeAU1RvD1n9jwCIo/exrf3duR9th9qJtZnddZNBvrgKXZ2NbWJ5PJorySy6uvalGGuKq6m2PvXeCzdg8R6TUJasslkJxVoPBbkUO4UHVQ+d41kaRwaku4YPZkNvFHywUxP44zjRhGVROshfgck/lTLI8xtPhrRtCE0gRtII+oNHWZJ+apOPV7mu0TqUcHsehpb4LxLrihhyxVS0kdNuadNuIGkme0ZZhiQGrxnxHmRxebwSdAuCwvMKisAzfiWY/Ir22zdhdI5FfM+aK3mFyZYXXUweNLDYH5c7nuO1PCKdpkpSayj1LE+GLWIuYnD4e8puWl9Kn/wCSJ1AdiDXneT5o+ExB+oMpiBxO8hl2Pfb8qXYPNb1u4Ltu44uTKsJJLjSSv/2E/fbvXGZ5k+IvPeuAM5ZSzqQFJIPKjqYmduv2ouOKukLLkk9s90wF8Yi0t1eGHQgwRsRt2Iplh20jiap3+G+ZRhnQAgBgQCZA1DeD2npVuuWSQCDH9a5pJRZ0RuSN4y+AhKyrVFiLYKh+Wqa7a2G0g80PhUUkgHcGYqbjeyifwYufFSusFV4jvVHzK0cuxn7TbWcJfMXFA+mZJgdCDuPaRV3zfDtcZBbUbEFiaOu4C3ctm3dA0kbzRVxYHTFNrCowFxZYbMhB2I5BFN8HiC49YjpSfK7owR8qQ2FZtNq4f/iYn/o3D/KSfS32PSn2OwbaGNuNR78TTR+QMWZthQSCTtWqU6sRbuDVba6N9h0296ys+NN2ZTawXS5a1qNVRNgrcRwaIuXIEmkGPzcE7U05JCQi2TtgdL7cVxj4WBQ65yTAAms/Znuvr4AFC14Zp+kdy8RyaX5hmpUqBuTUmb3FQSzRSb9ssnSWuIDsYOqd+PpUjj3ouQy438Fow2MJWCOelDhwFZRt1+KQPnGlvQwYd9JA45BLbj7Upv5o1xm8wuqcDQRuD9RMfp+lBTSew/gSYdmmLe5bgRomQZMtEie2nnntSLG4tW32AgcE8RAA96Aus5BCE6DsvSD1nt0rg4O/aUNcRgGIKNtB7j8wZ24PM7Smu7yzs4+vEkkWTwbiLdq5qfT1YHkhTKCexkt06U8zbJ7Ck3lWGJVYBIVvMYIdS9R6gT8VWMNlr3CiIwkoCdZiWI3AYDoOntT5cUfKTDXA63Veyuo7hkFxdTq8QRFVi1VHLyp9rv8AcCzTJ71gnyo0H4ksJgtPz0pFh7d7E4gGNYsnhjtq5jnuOn8tXvxliCttVT6nYqgO/G5c+wG9IrhFlNFvVMCT1LHlie9M49XVk4z7LSIrzYltiUWOzNz87/nR2HvYmwgclbondJOqOpU/0itYbCOyAKdzyTVny7w+iKGZize/A+1Cluzd3qkC5Z4owmIIVm8tv5X237Tx+NP72FVk9EGNwRVL8R5CLhLaFBn6hsfv3pb4fzC9hGaypLi5HlkmRP8AEtLsNfBb8cyPpBmR096ivOVGmdiKCNi//GVEtMjmmNzDnyyeTG01qvDNrRXWtoGJ/GljYVP2hLqEjSQem5+e1S5Oj37pRgQNR1e3tRuKybVea1aMaRz+tGqwC0y5+H8y8ydRExXlvjvKls41mKk2r4a4NI38wcgAf6tP2arDZw92zGgtPBJ33ozOcqv4iydbo0D0+mGUkEEqehgkUeOTi8i8kE1g8tvWkLbIFY3E1IwIXURcWRyVBIj2JBHFawdhOjMxIUA9YuANpuDqA8rP+r4py+VFWBvaLitcso5IaPTq2kf6VE8n1Cu/C+QX786La6VBtuWJIh9bBlgbaTvEnfTtXT3VHN0dln/w/upbW+bg0SxhG2aEADxtBIPPXae9XIY9SPSpPaqricL+yG0CNYMKGI4Mb/pVmwGIVl1/wjYkcCuTklk7OOOA+1jQV9SkUiv5abd7zrbmH5B6fFPntqd+lSZZhUuIxfdQaDuxrSiyXABCu3PU96rfiS5ct3GLq5tN9LJvHsw6fNPLOBKOdBkfpU+MJ8sjvsarhqmiVSu0VJctvPZ/cOjW3BDWrgkFTzTHJ3xFphhbzT6JtMd9ajldX8y+/I370blWWOpFtdlXcz2NOMyyoXFVWJ2IYOpAdHX6SgIM9QZ6E0qjgLnQDibpVJYHUNoAn77VlMrtg8q2/WR/asrNNAUkRX2UKdRFee5or3bmm0Y359q4ze1eubtdIH8ooTIbl63dGtTp4BNJ27eFVHr6ObGq0QHG/U1Z8HmtoJueZAABJJAkwo3NKLxm6obilFlVxN262/ko3lqoMByoOtm6nduPamr4Fx6K/EWbWnvWmVS6IzF1aAGBEAdT77isu+I1IMYe2ijneT8QFG9Pf8utcCzbEwPpHTYb/FVXxk4S4ttQoAWTA5JJ34oSjKCtMrxuHJJRr+wEvcvnU3HRegHTauL1ojpVwyzK1t5eMVcIlvpWORMd6gzy3hf2JLlu4PNJhkOx4O4Haud8En9zf6nauaKfWKxoSeG9LOEYA8sszAI3O3HFXHElLqm24gczxB7qaoOQlvOLLuyo7D/xKgfnXFnxdc0m3cQ6wTv0rp4V9pwfV45AjHN5TkLcJZTKtJB+4/t701uZ35li2Lo0iTBiWnSYYR89e1Vj9oe86sLbMoO8Dn2k7UTj7N0lpEbCLY30qYE+xMHfv7Ct164Qqn3rsEWscxMsxcQbaEncKDJIPuQOegFPsrvpJkySNg0T9ujfaaSYTIbyqLmhlUj6ZG3XfuPammGwhA1W2Vl32jUsiQAVPXbnnagu1lJfhtFhwdy3AEw3ajv20DYtFVg2wNLMsSBLzsu4kGd4+ZPvRz2FuMCPpjmdj70LfhNpejA5mjk2x6uhNLPEtpEt23t/VaZXgdgfV+U1mD0ISoAma1ibmpgpXY9Tx8UEzVWhthMxt3oZuORQ6pfuSVcKpPpEbxVdwWWAi4mtlK7IRtsdxViyq8wUKAWgRP8AvT3exWq0dYCLRFrlyS0gbnvQODfTeu6i2skgEbyQdxRZweIN0XkCrpmdR6RxFQ5TlV67+91KNzHyT6mI+1N1bTwL2SexvYJIIjfkjrQN7EsjAaWII3gTEUachazN0XSzDdhOxHXalFnMDdaQSij49R/tSSTWB408ljyLC2fKLOANRJMjYE/NF4HEIilRAUTBEAfO1LMvi5Kk/bnYdYqLHZU9xjbFwJaIGoj6vhR/Wt9wUovbCc/ywX7cax0YH3rvLsL5VoW/THzMk0Nl+XHzDbW4zFQI1Hp3qfMsemGYJdgEwRPX3BpX8syaWEA51hXCyrlAOYPSsynN9GGKBWJBO/eTz70Z+2WsQ2gQwgE/2ppYyOB6V0z3/wCbU6V6Fk62B5ZnauIYFG4hhH4UwDax6d+0cfjUZ8NK7BrkkDoCVn5PJ+0U2awqKqIoUDTxA68U6i/RXOPh3hrRRffbfn5qS8dXp0kgzv0HzUpQRUKsVBnffp271WqwQu8keHw2ncmTuJ+81lTgzWUiVBbspNvKwbyQZXnenWY5ckAwKB8jTDAxFGftPpkwSxgfFTpLwu23myp+K8wNiy52DH0of9RB4+BJ/CuchTyMPbQ8hdTf/ZvU0/cx9qD8Q4c4nMUsb+XZGtvc8mPvpH40RmDlDvuJ/wCTQi/uoea+wOXMkIMj5qo+MrWq4t1IgrHPUb/pReNxCSeR2HNdYXKVxVprSqS+z6uxnZeyrE+5+1V5I9o0S4J9JplezDPLj2bVgH02wf4pkkneI2oJsQzwrCdoHf7Vy2DCsVYlXU6SpG4IMEEV6N4Q8ClVF7ESJgrbOxPWXH9K44Q7vR6nJyQ4o49Ffh7IGt4drrBg7QdPUIOAfnmsxeT274YlSjidUiCRHJ/vXpuFszuOh/3ofM7FttmX8OftXWo0eXKfZ2zz20627KhR6x6VXgNA5nt1JqayiKhc8k63J/iYACB2HYU0v5JcIdh6jq9OkbLaA2QL33Mnqa3ewiDSrrMj/wAen61J36VVPRuxmIdYjYiq/mo8p/NtSZ3dO/8AqHv+tO0wPktpQ878RE9PijEUsdIA671vNm9K5hmu4lCbCa14I9Ij/SQTWYjB38Ov7wQjEnuUJ6kzHbf3M77k25k1yzd87DuLYbZ1iZO+4HHX7flQ+bvdu+m67sTAZf8Appo5+kbncDk0t/I6XxoW4RWV5OkyYUkiT/2zsfamPiDGNatByNgVkfNRHJikvGq3/EoGrSP50EbxPHYmKZ4vJLClGVgUIBIkkMRup7CtsDqJzgGFwIQNmiehps1wI22wFbwNm2VFwFR/KB06b+9RnFLJBKn3q/HGkQ5Z9mT4vMJtvsB6T7TtWsmhbKAHeNxS7NL6m0e/QDtQ/wDmtq2g1XFWNzv+oqnYl1wWPMNLppmNcp77jf8ASo8Jl1u2mlVBIEAmqVZ8Zhr0mPK3UbbieHq2pmIYLo9ZYqNjPPHxUZSVlYp0RZXlk3XbURpO0fp8UHic7uYe5cXSHMj7Ajk+1WLD4UeuWjfpvvS7H5Dbm5dLsXdY6CAOIH2/WjdPJnT0ReB8S969exLsCuyIAI4ksfzqy4/BrfIZ0U6QdMgde3zVO8Oq9q+iltdsqIYbDlpBX2716CYgCjHIJYYmwuBtWnHl20DxvAC894+KsFx4UnoBJpNlv/WfnnafgdabKsn23ke/ffmitYFlvJG7g+rcxxHvHA71PbXaKhuoROgCZHtMc/eKR5pj7tm5Eg2oJn+JT0BE7g78dqN1lgS7YQ2zC+U9awdM7TEz0+ajy/MvOTWoI3iDyO4rWUoTb1OFGr1QJ/GD1NEXilsMeB12PXbpzQV7C60C2c2Q3DbEkiZMGB7T1rVDmzpuBi0IQAJIEnc8ddv0rKylL0LivCufvtJkiKZYN9pY7LuOnFLLmZzbAAiY+aVZ3nGizdCghlGnfaGYQDPXmoukyyTaD8oCG2+JYQ953uyOdElba/8AiB+JpNm2KBMD+IEn2pfifEOi0qCSQoHEwAIpRisx2DsI2j/kVNLs7KPAdgT5rhEMuW0gdZq/ZaUw40KsFdiYGot1k9Z9qp/+GuGW7jHu6fpQmZ4JMSfciR+Neg5jlqag3BJAjpPtXXdo5NMWPh7Hn/tToNcD1NwGXbUZ/i6T7U6OYqSpILAgjUDsONMdDMnr0pRfwDCQCSDtHQ77jf8A4amvYvYW1EGIhQAqx0Aj/n3paVht0PbGYowIUwRBM/n8cGhrr9mLcmSRwf6b/lSzLMOEX0kzO5P5fltTeyRG5DdI2/rRaYE0Q2b4UHpsf7wKW5ti08rz2H0gFvdZ536j9JqxjCJHoVffaqX4jwNw+ZaVlVWBgcjcUJJ0NFqwvA4u3eGvUJ5I7D461p3G2mTMhQOTH6V4zgc6fDXIn6SZ9uhirzl/izUi6YDHaY2HQb9qnmKyVpPRdVvIRpcgAQY6/ftXd/DKV9MEN3EwO3PH96SYUEsGhT3K6mBO0+o7fb3pybZ0tqlRB7cczHEVO/KH1mzVvDFFLWwQBuRyG9tJ4mKp2ZYl0VlnSnqa2TsFYLJtntO5FXHLscqKwLbAGAT+pIqrZ0i4lgACFAHvLA7H4j9aK8oz9srOGzq+qBwQVPQ8Ufcx197QuWxbG2/JOx7CgM2yW6hBU+gsFiOZ6gdDVws4ixbtKl22kKmoAgcxvLc7zTtk6EeT4a5dm697VPoA3AXvtWYHwglzVeIJt7rydz/Ew61Z8gyhLiDbQjAMQp2mNws9DVgvEWVlVOgCAAOAOkUyja2Dsk9FMyPwZhJ1QW0wCurf79YNXDJ8BYsFvKSAY2MmPieKqQzi7isQosWwqAw7kcDuRtxFPMutOMTcts+q2vllXH1HVMqRx0oKRpRGV/EKZtgw7NsBvtEzQmZ2NSFWYgwRqXY7/pTa7gB50gxtI+es1W84drerWpAk+qPSR3ngc9aM5KxYJnNpdBSeF0iePaPirRcLiWB9MAKNu27fia85yLCXndyzMUkkCSdidjvx8V6Hg75ZNBiRIPx8fBH40UZmZWSLjtBIP9v9qeWiB7VWsPd8t9J6n7CI/wCRTzzZBIInmmixJIPNB3raMZYDbeSBt+NCYLH+aeoK8waMt2TEQI/Hb3o9rB1o684aQQZBEgjg+80K9tmedULttHHf5qO7h7omCpUD0rEf9tT4K02jU5BJ32EAe3v80LvDDVZRl5FUAkTH39uKyo2xYkKEbk7xt+daoX8Br5PN0uSrH+UkCk3iTFM7W7TGQW59gCQCOvSsrKkXRXMubWHUxtuI2+Z78UozC+Q2mTEkc+9ZWVWKyTk31PUv8G7WmzfbklwPsFED8z+NXnEkOVVgCDPPt1+a1WUJMVbALzGwQAzMGDGGJMbdJPvS4XgNwvJ0nfp/xvyrKystCsbYdwQDpAkLPxEgT7f1NMLFhQ4Xv/tWVlOgM7xdzybvpmGiRO3b+lVvPMQf2tU/nVjPbT5YiP8Au/Kt1lL60FaR4XnlmcTdE83bg/8AcirblnhlbaSLj6uvEH/t6c1qsoy0hobbLL4axTW7i2z6gAdz7+3HT86smdYwm0zr6YVhHTZT/b86ysqC3RfwqestcgkxHEzPTfvtT7BqBBFarKMQSZ3jMN5vB06dxG/tuDzVdwNrVce24RiGdSxUbqNwINZWUrbsEdtF2w8qEg9h9qcYe56NwDqmfwrKyqJ/cI/ylVxOGFrEXrtolNlDKIhmO5ffg7j8KfeGMEDFwklmYn2Eekff+9ZWUvprwPcw20MOQYpJmuKBVlZQwIYGeo4giK3WVuV0HiVlTyzMCiyBsTEf705w+KPlXXGx0t+I2B267Ct1lFt3/BqVfyc462blsSxBChiRySBzPSnOCkpBJJjn/at1lUjsnJ4BvDd0+bcAgIGZQoH5zVrBrKyjDQs9inN7x0kSRt02iDWsmxbXUniDpjn71qsrLYz0MbqCIO9ZWVlB7AtH/9k="/>
          <p:cNvSpPr>
            <a:spLocks noChangeAspect="1" noChangeArrowheads="1"/>
          </p:cNvSpPr>
          <p:nvPr/>
        </p:nvSpPr>
        <p:spPr bwMode="auto">
          <a:xfrm>
            <a:off x="533400" y="21272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QTExQUFhUXGBQVGBcXFxYXGBgVGBcXFxQUFRQYHCggGBolHhQWITEhJSkrLi4uFx8zODMsNygtLisBCgoKDg0OGxAQGywkICQsLCwsLCwsLCwsLCwsLCwsLCwsLCwsLCwsLCwsLCwsLCwsLCwsLCwsLCwsLCwsLCwsLP/AABEIALUBFwMBIgACEQEDEQH/xAAcAAACAgMBAQAAAAAAAAAAAAAEBQMGAAECBwj/xAA9EAACAQIFAgUCAwYFBAIDAAABAhEAAwQFEiExQVEGEyJhcTKBkaGxFCNCUsHRBxVi4fAzgpKiQ3IkU3P/xAAZAQADAQEBAAAAAAAAAAAAAAABAgMABAX/xAAnEQACAgIDAAECBwEAAAAAAAAAAQIRITEDEkFRBCITMmFxgaHwQv/aAAwDAQACEQMRAD8AdZdgIpp+zACtYI7VmJxA4rjO7PpBes7zW9ZiKy2e9RXb0EUWjWGWLJ5NbZaltE6dq7w1iTStWG6A3vlalwrzua5zrDGNqW2rjDmtQEyxK/au71zagcHd2optxWDRpHrotW7duortwCsY3dvRxSzGY5uADTKzb1dNq3ctKDSjAOBvnqKIvYkCtOBQmNw8iQaydmaoIXMQajdy5gUHYsCKaZaBBooVmZfh4amr7Ur/AGkq+/FEX8Rq4o0LYcMRtUb3aHTitldqGRsEWLvSK4y+6TtUGJvxtTLK7YiaeOxJaMXE6Wg1NdxIqd8KDvQONsRuKLYIpEF/DK4Owpfhf3RIAoi3jOlZieKyqg5sIwmJ1k12lwhopXlL6XM09ZByKRsdEwvmuDcmoPOjau1oRt7GdIke0IoYACiSQBQhNGFsWdHRWsrVp6yr4I5KzhbxiDXDP6uaaYbByKj/AMtIaagnTLvKNgSKCbCtqnoKdW7O1YdtjWcrMlRHaxICwdjU+ExU0Pdw01vDJp2oGdBuK9VKr+GpmKjuWp3rMKSBMPtR2GQmgmUipsNjQKIgTfu6BvSi5iQzV1nTlxtUWUYLvWawaLyNrGLAFcMdRmub+HAIrYQCi6oKbsy9anah3wzAb8UytAGubhnakCLbdvaKlwdkrvRFm0KGt40ByvFE1kuLeREVmEtsBNE2LUmaII3imSEbBFxFdPfkRUt1IofVvQlLIYxwB4m0eTXWAx2kwakxTb0JfdNt96W8jVgsaY4EUPdv96Dwbrp2pfi9Zb2mj2sCjRNiSFk0O2YKV5om+im3zvVRx+FZJYTFBsZKxldx28A8VY8mx2oQaoeA1MeDT04jywIO9LlDYeC3uoqK9tQOCzNdMsRSnNvEyCY6UXOlgCjksTtA3oe9i1Vea8vzPx+8kAbUNhM1xOJICggGinJZBJRPTcLjtTbbisonw/loS0AeYE1lZuTJWgnA2YFT3mAFC22IMVj3O9Vk0ZEfnAVLZGozXVzDKVml74/y1AUSZpWqGTsYYhYoMSTR+KvSgPeofLIWtZjSvUlQKpHNSXXIFTbY6ohv3RuOtL0w/qqdV1NRSYfeirZsIjOFMVJhrMGj7dql+c5iuHVSwd2c6LaIpZneJCiOOOTtTULZFmeLW0pdzpUcnc/kNzSrLfEmEuERiE34DEqf/aKNy/w2+IcX8cq8Rbw06ktg/wAVzo1zp2FPb+V2lXSqIFiNIVdMdoiKPUFmXFAWRQD41LYm46qDxqMe39ap3iHGtgrnlYW4AjqXNk+s2iCCWtqfpQg/TwORFVjE3HuXg99lZGUSS0tuJAXZgOQOwgimjx9tmbaWMnoj+KsNqI1NsYLRAH4n9B+oruzirF8zauKzBeJhidyPSd+q1QcRmCiCFmDvrdeh4Gwjnt7/ACtzLHoGt3bJIaJYQBoZd5VlA9/jffemcIrQEpHsNi46iCK7GII3NBeEPEK4vDB5BdToeO4Agx7gg0yvBSKl6EGuY0sdhR9m2Cu9JLmKCtpkSdwOp+BTfDPKimjkWT6nFiyNRk0Nj8sBaRRWKTtzXEnrQceqDGXYGsJobTzRd3Ljc9hUuCtqxmjLmJCmK0UkrYZNt0iuY7KmRh6jFd3sICkU0zBGeIFD/wCWMRs0UjVywOpJLItweWLpMCl+Ky879+lPb9o4ddRMiudYddQFM3jIqVvBTb2T3tyWIWmGD8PrcTTMnvVkuWy6hY5rrD4QW2ieaRr4HT+TzjNfAbLcBXcTvVu8M5StuBA2qxXLmmZE1zgYMmmTfpOdVgIXaa1QOYY0JyYrKxIjsWmNEvhaYWlEVw/O9FKijkJ8TqVTStSV9UTTzGjV6VoXC29JIbis8hjjJvL8SX5G1T4jESQBUIuAyBtQ1p9J3qqjgm5ZGReImu8fd9M1H5wdaGe6dJBpKGsTjM9Ld6tGVN5izVcshN571YcuxSpbLHZQJNaKXgZWQZotx7gs22ZT9TMOi9BPf2+OlLM08UMjtbsKCy7F34LcQigy24IniftK3PM5a2rKsedeYm4RJIG/l2V3H0gid4kn3ql5gbgIBViVB1ssiQw3H8oHvyaDaWy0eJyR6KtvM2Go37SnkDTIB6gqBuPvSfxL45K3lwtrUXmLj208xgeq2rZ5I6k8dieEOXeI8VhGALlrR/hu77bbgzqHTjYUTaw1i1gnYXJxN4lncK2qGYEKGAJC6fzJrJ5tiSg0VjNcNct3XuP5xDHUfMI1lj6UKq2piBG5g7bDTJoVMYDuzEbGBuzTA3J6tOwmBMnYcxf5Rda6FtB2ckxG5no0z95NXTJf8P2Uf/kXJMfQo2HtrP8Aanc01ZlBwdFP80EH6jsCCdIlj1IMgLO8nuOKHsODeC7hWgNJ3jr12XVud/w4r0jIfC2HvK3ml9at60kDhmjgTB3NW7LvDGFClFs2wvuoJ7SSdyaRSpjSl2VHmeT4+5gXueWmu22gOCpEaSYB350sTMHpVwyvxbauytxWs3ACSG3BAH8LdapuNzF8M91BMeYpksPSVkMFESIIO4PI+Khu5l5tuVCMREHaREDSf5hAE959qo1GQlNIsuVYi5iLr3HBAJUop/hGliPvEf15FP7V+6oiKE8MHWrOFgvcJ44VLYQT79PsatNlR1pJ40KkmA4TW27bUZcs6hU5w5IMUMoZWis9ASzglwlkICTXdkqxmtYtxojqaGw+W3Asg0ivwd1WRtdxaqtKlzIyT0onC5a1wes7UuzfBLaYAGZ6Vpyl+YEYxugTOC94RMCpsNfFq1B5rhlmBxWsTljusg0Iy9GlHwlsYxiQRxU5uKXknehcoC27ZDGWFdYbLy5LnjpWlnQ0aWzMxx/RaDwl27pOnnemmGysMCWERxUOHdUJAopYyI94Kh4jGIP1D8KyrXi76N0rKGPkK/Yf3nAFKnxeowDWhaLgktSY3gjGDxTuQigE47NBhpZqr+X522Ju7GFrPEbG6pk8VWvD4ay5Y8GhFW8jv8tI9BvWSAdJk1q0SE3gkUkPiFQYneneTsrrLHdqp2JdQvBOCJHWpsTcgURh7tu0pESaT4rUW1TAPSluxnGgHFYoKYipM3zNfKVQYQepjIEkTotj3JBM9NM9KkvYTq3BqleIrp88pvpWI+4BI+OPwHYQspqCtleHj/EkkM8JpuEuZnnYHZRMADtt8704s2J9I6xEj6THv8VUsHmOkhR12NN8PjyOv688j3rmX1CvJ6L+naWDjGZRLXb45GykwYG52nvP/tQuYYN7aWiLh1iN+IE/Tx8CJ6cUU+bC2h1aYAGwOx2A3+wprkGG88eayjSN1Pud/wAtvvVk/wDpaZzTxh1a/wBQD4ZZrGpxh7tx2G7elQAd9I1HvyfarImLxDQRhSJ/muKP0mstny9jxNMb+ZKEECjcVg5m5N2xRgMqe3iHvtpTzNMop1DUOWmBV2wmkARVewuKW4sk0O+fC02kn2FMlbJyZQPGGHF69fvrAOu56S2kgWwPUgOzE/VG/LGOtV3IAHX64MjYwevMzxweK4z1CuKu8qmpmSdgVfg/ff8AOleXEpcAO24nvuNv1q6rwyvTPWv8L8YGe9ac+sS67Ksox9XpHG6rsKt+Pu6DXleGxCkhtUPaYQwmQTuRI3HEH7in13xeFJtX1BcqWRgQEaQSNQJ2+0z05FJNZtB6uizZt4vtYOzqb13GnRbHLH37L70g8O55i7puNdGplYGAI0hhIX9KUZFk6vcfE4p/XM2w6lVjkNq+mOwBNXL/AA+tA2btw7l7rn7DYfpU280GqVizEZtce6FKlTO1XLD3nW2J3MVzdypXbVAmgc+zW3h19TrqESJ3WeC3RAe7QKbNUDDdk+CzG8rEMu3SluOeboZ29UEhdyYHJVBuRVUzHx49xvKwqG45MDQNRPfcbj/tBH+oUZl3g/FX/XjbhtW2gmxbYFyRG9y5E9OpY+4oKC9Zm/UFYnxLZ16V9TD5532lQRO0bkbkU1w+MNxG8s8EqwOzKw2Ksp3BojC4JLICWLYResck92J3Y+5pPn1lsJeTHoCbTkW8Ug68BLgH83A/DvQlGLwGMmMsDlwJEncnerK1oBYFJsMAXD22DW2AZWG4IO4IPajLzOdhRhSBK2KcWbxYorAL3rjE4AIvO9d4zEhXCzvWrwa4hHXpUpNXSKJOrYrfbk1uiv8AJzoGpt6ylcWZNA2XXWdNjzU9rwyzblomicqsDzinAHSrb5G0CruPwT7PRRsZ4SLDZztVHzLKcRZu+sHy55H9a9kuoRQ2Kw63V0sOaRMJ5DnF6wlsMD6hU/h3PPNcKJEdac+I/AgJ249qs3hzwnh0tABQT3qioVtkeIu27ahywNL7+Yi9HlKT79KOzTworH6jp7U0wtm3bQKixG1BRN2BrOB1INR3pZ4h8HLdg2n0vEGdwe09vmo2zZreOtozEK8iOm/G3ef1pNnOZXMTfdRcZLakqAsiYJGpo5nselJOUOuS3Fx8na4uinY0tZutacrKnSSpBWR2YUYl4mIb+tMs2yJSsLGwmdpPz36Ut8L5T5uINhrhtmGIMahK7kQSORJ27Vyy4lPR6Uefqrkb/wAqF50kS8x1iOST8e9Xd81XDW1tKPSByYBY7am3Oy789JHenuU+GrOHtkklmglrjbQvJgfwjb8qpGWs+JuXcUqnRq0W5j6FE7fMg/M11Q4nFZPO5eePJJ0bxXia5M/s10jodLxHfdRse/61CfHELD2So/8A57+wAN0E9eQKdYnEgID6pJCADku2wFQ4zwDjLg1ftRSQPSDciY3J9W32q3VLwgpWKbPii1q9PnAHmLa6Qd4BIuncxwJ561j5wt10Fq3cuseQVKnmOk7HcTUGJ8A48GPOtt763/qKyz4NzNCCl2D/AKbpG/Tk70HKwpJef2OMT4Xv4shsRat2oWFIfVHOxQcmTO7d+KEz7wjhrDei8fNcBgCAQkQS5MbD0k7xAU7ngtcDluaAacRjFtr7KjsfaQo/Wpn8KK3/AF773bjGWiFU7AKSNySANpP2pVOnkaUU0UCzi2s3biuywZBI+k6QANJAI42BiN+RzXFzMLVy7bukAhXQMraTKCCYBiRseR/EN9qunirIRZs2RZUC2rNrEgMxYdXb21f8iqbjfC19j52Gsu1okgHZj0nY7kSTBjpTvKyGLrRZsv8AGbm4VQC3aEKtqRpPTkkeX7AbCKsfhzO8LatS2ITeWgsNck7grM6hxHNVPCZTdvJbQ5eEuhx+9UCzsI9UiCN+pHwCaX47C3MDiDYuIGJAYPGzp3B55kHjikpPY23SH2e+O71655GDR5OwCSXPfVp3Qew37npQ2A8D3brBsfcYdRaSJk8yfpHJmASZ5rfh/wAZPg10vZV03OoQrwTspIG/zFehZb4gsY235lr6gN1aAy/I/rRjJSX2snKLg8o58NZZasAiyiop5jk//ZjufvTe+sGaBt3VA7Vq3iz80lrTNtk3nbxG9DYpA6vauQUcEMD1B5oqymv1EiledWTKlXjuKEpUrGjG2VnwZjGweKfL7zSpJew56qd9P33PyG9qvd+4QJiapfjHw7cvWFvWgwvWfWpH1EDcge+0j496myTxN+04VbgMPslwfyvHI9jyPmnjNJWxZwbeB4LKu2sruOK4fGrwNm4Arlr0JGoT0rrAZZpIuPzSuV6GSrYRl9q5BNyPasoq9fUDcgVum7JYJ9WyvYfEN+3QB6SOfvV0a7FITlugi4eaLTHKetG8AaV4CMQ0mhrrFeKhbGgtANdPiBwalVlboKt3wyw1LlttYc6TKt07VK5AiuMRiOlOlWyb/QMaWio76KvXeoWvEDV7UtdmYhpp7FoS+MMrLWlvJOq22o99JPP2MUgyxTqu3zwWYD5O8VfM3xq28NdPXQw77kQPzNeda9NtYO8EnpBPT32Fc/1CUTu+jbkjWJzYqWUnf++53+9EeB8Qv7fbZ53Dxt/EQQJ9uar2LAY8yTERM6uoPwAT2p74LwouOr6wFsyx43bkfYQCT7RU+OD7Jluea6NFk/xR8QG3YGHtz5mIOmB/+sEavxJCx1k098L5WtnDW7U+pV9Xu53c/ck151ljHGZjcxFydFr6J9j+7HzOpvmrH4mzw4fDMyt+8ufu0A5k8t9hv+Fd1I8q2MfDjpi8wZwP3OElV7NeO2v3iD+A71esfeAU1RvD1n9jwCIo/exrf3duR9th9qJtZnddZNBvrgKXZ2NbWJ5PJorySy6uvalGGuKq6m2PvXeCzdg8R6TUJasslkJxVoPBbkUO4UHVQ+d41kaRwaku4YPZkNvFHywUxP44zjRhGVROshfgck/lTLI8xtPhrRtCE0gRtII+oNHWZJ+apOPV7mu0TqUcHsehpb4LxLrihhyxVS0kdNuadNuIGkme0ZZhiQGrxnxHmRxebwSdAuCwvMKisAzfiWY/Ir22zdhdI5FfM+aK3mFyZYXXUweNLDYH5c7nuO1PCKdpkpSayj1LE+GLWIuYnD4e8puWl9Kn/wCSJ1AdiDXneT5o+ExB+oMpiBxO8hl2Pfb8qXYPNb1u4Ltu44uTKsJJLjSSv/2E/fbvXGZ5k+IvPeuAM5ZSzqQFJIPKjqYmduv2ouOKukLLkk9s90wF8Yi0t1eGHQgwRsRt2Iplh20jiap3+G+ZRhnQAgBgQCZA1DeD2npVuuWSQCDH9a5pJRZ0RuSN4y+AhKyrVFiLYKh+Wqa7a2G0g80PhUUkgHcGYqbjeyifwYufFSusFV4jvVHzK0cuxn7TbWcJfMXFA+mZJgdCDuPaRV3zfDtcZBbUbEFiaOu4C3ctm3dA0kbzRVxYHTFNrCowFxZYbMhB2I5BFN8HiC49YjpSfK7owR8qQ2FZtNq4f/iYn/o3D/KSfS32PSn2OwbaGNuNR78TTR+QMWZthQSCTtWqU6sRbuDVba6N9h0296ys+NN2ZTawXS5a1qNVRNgrcRwaIuXIEmkGPzcE7U05JCQi2TtgdL7cVxj4WBQ65yTAAms/Znuvr4AFC14Zp+kdy8RyaX5hmpUqBuTUmb3FQSzRSb9ssnSWuIDsYOqd+PpUjj3ouQy438Fow2MJWCOelDhwFZRt1+KQPnGlvQwYd9JA45BLbj7Upv5o1xm8wuqcDQRuD9RMfp+lBTSew/gSYdmmLe5bgRomQZMtEie2nnntSLG4tW32AgcE8RAA96Aus5BCE6DsvSD1nt0rg4O/aUNcRgGIKNtB7j8wZ24PM7Smu7yzs4+vEkkWTwbiLdq5qfT1YHkhTKCexkt06U8zbJ7Ck3lWGJVYBIVvMYIdS9R6gT8VWMNlr3CiIwkoCdZiWI3AYDoOntT5cUfKTDXA63Veyuo7hkFxdTq8QRFVi1VHLyp9rv8AcCzTJ71gnyo0H4ksJgtPz0pFh7d7E4gGNYsnhjtq5jnuOn8tXvxliCttVT6nYqgO/G5c+wG9IrhFlNFvVMCT1LHlie9M49XVk4z7LSIrzYltiUWOzNz87/nR2HvYmwgclbondJOqOpU/0itYbCOyAKdzyTVny7w+iKGZize/A+1Cluzd3qkC5Z4owmIIVm8tv5X237Tx+NP72FVk9EGNwRVL8R5CLhLaFBn6hsfv3pb4fzC9hGaypLi5HlkmRP8AEtLsNfBb8cyPpBmR096ivOVGmdiKCNi//GVEtMjmmNzDnyyeTG01qvDNrRXWtoGJ/GljYVP2hLqEjSQem5+e1S5Oj37pRgQNR1e3tRuKybVea1aMaRz+tGqwC0y5+H8y8ydRExXlvjvKls41mKk2r4a4NI38wcgAf6tP2arDZw92zGgtPBJ33ozOcqv4iydbo0D0+mGUkEEqehgkUeOTi8i8kE1g8tvWkLbIFY3E1IwIXURcWRyVBIj2JBHFawdhOjMxIUA9YuANpuDqA8rP+r4py+VFWBvaLitcso5IaPTq2kf6VE8n1Cu/C+QX786La6VBtuWJIh9bBlgbaTvEnfTtXT3VHN0dln/w/upbW+bg0SxhG2aEADxtBIPPXae9XIY9SPSpPaqricL+yG0CNYMKGI4Mb/pVmwGIVl1/wjYkcCuTklk7OOOA+1jQV9SkUiv5abd7zrbmH5B6fFPntqd+lSZZhUuIxfdQaDuxrSiyXABCu3PU96rfiS5ct3GLq5tN9LJvHsw6fNPLOBKOdBkfpU+MJ8sjvsarhqmiVSu0VJctvPZ/cOjW3BDWrgkFTzTHJ3xFphhbzT6JtMd9ajldX8y+/I370blWWOpFtdlXcz2NOMyyoXFVWJ2IYOpAdHX6SgIM9QZ6E0qjgLnQDibpVJYHUNoAn77VlMrtg8q2/WR/asrNNAUkRX2UKdRFee5or3bmm0Y359q4ze1eubtdIH8ooTIbl63dGtTp4BNJ27eFVHr6ObGq0QHG/U1Z8HmtoJueZAABJJAkwo3NKLxm6obilFlVxN262/ko3lqoMByoOtm6nduPamr4Fx6K/EWbWnvWmVS6IzF1aAGBEAdT77isu+I1IMYe2ijneT8QFG9Pf8utcCzbEwPpHTYb/FVXxk4S4ttQoAWTA5JJ34oSjKCtMrxuHJJRr+wEvcvnU3HRegHTauL1ojpVwyzK1t5eMVcIlvpWORMd6gzy3hf2JLlu4PNJhkOx4O4Haud8En9zf6nauaKfWKxoSeG9LOEYA8sszAI3O3HFXHElLqm24gczxB7qaoOQlvOLLuyo7D/xKgfnXFnxdc0m3cQ6wTv0rp4V9pwfV45AjHN5TkLcJZTKtJB+4/t701uZ35li2Lo0iTBiWnSYYR89e1Vj9oe86sLbMoO8Dn2k7UTj7N0lpEbCLY30qYE+xMHfv7Ct164Qqn3rsEWscxMsxcQbaEncKDJIPuQOegFPsrvpJkySNg0T9ujfaaSYTIbyqLmhlUj6ZG3XfuPammGwhA1W2Vl32jUsiQAVPXbnnagu1lJfhtFhwdy3AEw3ajv20DYtFVg2wNLMsSBLzsu4kGd4+ZPvRz2FuMCPpjmdj70LfhNpejA5mjk2x6uhNLPEtpEt23t/VaZXgdgfV+U1mD0ISoAma1ibmpgpXY9Tx8UEzVWhthMxt3oZuORQ6pfuSVcKpPpEbxVdwWWAi4mtlK7IRtsdxViyq8wUKAWgRP8AvT3exWq0dYCLRFrlyS0gbnvQODfTeu6i2skgEbyQdxRZweIN0XkCrpmdR6RxFQ5TlV67+91KNzHyT6mI+1N1bTwL2SexvYJIIjfkjrQN7EsjAaWII3gTEUachazN0XSzDdhOxHXalFnMDdaQSij49R/tSSTWB408ljyLC2fKLOANRJMjYE/NF4HEIilRAUTBEAfO1LMvi5Kk/bnYdYqLHZU9xjbFwJaIGoj6vhR/Wt9wUovbCc/ywX7cax0YH3rvLsL5VoW/THzMk0Nl+XHzDbW4zFQI1Hp3qfMsemGYJdgEwRPX3BpX8syaWEA51hXCyrlAOYPSsynN9GGKBWJBO/eTz70Z+2WsQ2gQwgE/2ppYyOB6V0z3/wCbU6V6Fk62B5ZnauIYFG4hhH4UwDax6d+0cfjUZ8NK7BrkkDoCVn5PJ+0U2awqKqIoUDTxA68U6i/RXOPh3hrRRffbfn5qS8dXp0kgzv0HzUpQRUKsVBnffp271WqwQu8keHw2ncmTuJ+81lTgzWUiVBbspNvKwbyQZXnenWY5ckAwKB8jTDAxFGftPpkwSxgfFTpLwu23myp+K8wNiy52DH0of9RB4+BJ/CuchTyMPbQ8hdTf/ZvU0/cx9qD8Q4c4nMUsb+XZGtvc8mPvpH40RmDlDvuJ/wCTQi/uoea+wOXMkIMj5qo+MrWq4t1IgrHPUb/pReNxCSeR2HNdYXKVxVprSqS+z6uxnZeyrE+5+1V5I9o0S4J9JplezDPLj2bVgH02wf4pkkneI2oJsQzwrCdoHf7Vy2DCsVYlXU6SpG4IMEEV6N4Q8ClVF7ESJgrbOxPWXH9K44Q7vR6nJyQ4o49Ffh7IGt4drrBg7QdPUIOAfnmsxeT274YlSjidUiCRHJ/vXpuFszuOh/3ofM7FttmX8OftXWo0eXKfZ2zz20627KhR6x6VXgNA5nt1JqayiKhc8k63J/iYACB2HYU0v5JcIdh6jq9OkbLaA2QL33Mnqa3ewiDSrrMj/wAen61J36VVPRuxmIdYjYiq/mo8p/NtSZ3dO/8AqHv+tO0wPktpQ878RE9PijEUsdIA671vNm9K5hmu4lCbCa14I9Ij/SQTWYjB38Ov7wQjEnuUJ6kzHbf3M77k25k1yzd87DuLYbZ1iZO+4HHX7flQ+bvdu+m67sTAZf8Appo5+kbncDk0t/I6XxoW4RWV5OkyYUkiT/2zsfamPiDGNatByNgVkfNRHJikvGq3/EoGrSP50EbxPHYmKZ4vJLClGVgUIBIkkMRup7CtsDqJzgGFwIQNmiehps1wI22wFbwNm2VFwFR/KB06b+9RnFLJBKn3q/HGkQ5Z9mT4vMJtvsB6T7TtWsmhbKAHeNxS7NL6m0e/QDtQ/wDmtq2g1XFWNzv+oqnYl1wWPMNLppmNcp77jf8ASo8Jl1u2mlVBIEAmqVZ8Zhr0mPK3UbbieHq2pmIYLo9ZYqNjPPHxUZSVlYp0RZXlk3XbURpO0fp8UHic7uYe5cXSHMj7Ajk+1WLD4UeuWjfpvvS7H5Dbm5dLsXdY6CAOIH2/WjdPJnT0ReB8S969exLsCuyIAI4ksfzqy4/BrfIZ0U6QdMgde3zVO8Oq9q+iltdsqIYbDlpBX2716CYgCjHIJYYmwuBtWnHl20DxvAC894+KsFx4UnoBJpNlv/WfnnafgdabKsn23ke/ffmitYFlvJG7g+rcxxHvHA71PbXaKhuoROgCZHtMc/eKR5pj7tm5Eg2oJn+JT0BE7g78dqN1lgS7YQ2zC+U9awdM7TEz0+ajy/MvOTWoI3iDyO4rWUoTb1OFGr1QJ/GD1NEXilsMeB12PXbpzQV7C60C2c2Q3DbEkiZMGB7T1rVDmzpuBi0IQAJIEnc8ddv0rKylL0LivCufvtJkiKZYN9pY7LuOnFLLmZzbAAiY+aVZ3nGizdCghlGnfaGYQDPXmoukyyTaD8oCG2+JYQ953uyOdElba/8AiB+JpNm2KBMD+IEn2pfifEOi0qCSQoHEwAIpRisx2DsI2j/kVNLs7KPAdgT5rhEMuW0gdZq/ZaUw40KsFdiYGot1k9Z9qp/+GuGW7jHu6fpQmZ4JMSfciR+Neg5jlqag3BJAjpPtXXdo5NMWPh7Hn/tToNcD1NwGXbUZ/i6T7U6OYqSpILAgjUDsONMdDMnr0pRfwDCQCSDtHQ77jf8A4amvYvYW1EGIhQAqx0Aj/n3paVht0PbGYowIUwRBM/n8cGhrr9mLcmSRwf6b/lSzLMOEX0kzO5P5fltTeyRG5DdI2/rRaYE0Q2b4UHpsf7wKW5ti08rz2H0gFvdZ536j9JqxjCJHoVffaqX4jwNw+ZaVlVWBgcjcUJJ0NFqwvA4u3eGvUJ5I7D461p3G2mTMhQOTH6V4zgc6fDXIn6SZ9uhirzl/izUi6YDHaY2HQb9qnmKyVpPRdVvIRpcgAQY6/ftXd/DKV9MEN3EwO3PH96SYUEsGhT3K6mBO0+o7fb3pybZ0tqlRB7cczHEVO/KH1mzVvDFFLWwQBuRyG9tJ4mKp2ZYl0VlnSnqa2TsFYLJtntO5FXHLscqKwLbAGAT+pIqrZ0i4lgACFAHvLA7H4j9aK8oz9srOGzq+qBwQVPQ8Ufcx197QuWxbG2/JOx7CgM2yW6hBU+gsFiOZ6gdDVws4ixbtKl22kKmoAgcxvLc7zTtk6EeT4a5dm697VPoA3AXvtWYHwglzVeIJt7rydz/Ew61Z8gyhLiDbQjAMQp2mNws9DVgvEWVlVOgCAAOAOkUyja2Dsk9FMyPwZhJ1QW0wCurf79YNXDJ8BYsFvKSAY2MmPieKqQzi7isQosWwqAw7kcDuRtxFPMutOMTcts+q2vllXH1HVMqRx0oKRpRGV/EKZtgw7NsBvtEzQmZ2NSFWYgwRqXY7/pTa7gB50gxtI+es1W84drerWpAk+qPSR3ngc9aM5KxYJnNpdBSeF0iePaPirRcLiWB9MAKNu27fia85yLCXndyzMUkkCSdidjvx8V6Hg75ZNBiRIPx8fBH40UZmZWSLjtBIP9v9qeWiB7VWsPd8t9J6n7CI/wCRTzzZBIInmmixJIPNB3raMZYDbeSBt+NCYLH+aeoK8waMt2TEQI/Hb3o9rB1o684aQQZBEgjg+80K9tmedULttHHf5qO7h7omCpUD0rEf9tT4K02jU5BJ32EAe3v80LvDDVZRl5FUAkTH39uKyo2xYkKEbk7xt+daoX8Br5PN0uSrH+UkCk3iTFM7W7TGQW59gCQCOvSsrKkXRXMubWHUxtuI2+Z78UozC+Q2mTEkc+9ZWVWKyTk31PUv8G7WmzfbklwPsFED8z+NXnEkOVVgCDPPt1+a1WUJMVbALzGwQAzMGDGGJMbdJPvS4XgNwvJ0nfp/xvyrKystCsbYdwQDpAkLPxEgT7f1NMLFhQ4Xv/tWVlOgM7xdzybvpmGiRO3b+lVvPMQf2tU/nVjPbT5YiP8Au/Kt1lL60FaR4XnlmcTdE83bg/8AcirblnhlbaSLj6uvEH/t6c1qsoy0hobbLL4axTW7i2z6gAdz7+3HT86smdYwm0zr6YVhHTZT/b86ysqC3RfwqestcgkxHEzPTfvtT7BqBBFarKMQSZ3jMN5vB06dxG/tuDzVdwNrVce24RiGdSxUbqNwINZWUrbsEdtF2w8qEg9h9qcYe56NwDqmfwrKyqJ/cI/ylVxOGFrEXrtolNlDKIhmO5ffg7j8KfeGMEDFwklmYn2Eekff+9ZWUvprwPcw20MOQYpJmuKBVlZQwIYGeo4giK3WVuV0HiVlTyzMCiyBsTEf705w+KPlXXGx0t+I2B267Ct1lFt3/BqVfyc462blsSxBChiRySBzPSnOCkpBJJjn/at1lUjsnJ4BvDd0+bcAgIGZQoH5zVrBrKyjDQs9inN7x0kSRt02iDWsmxbXUniDpjn71qsrLYz0MbqCIO9ZWVlB7At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2" name="Picture 6" descr="http://mayosmeerkatmanor.files.wordpress.com/2011/03/641998697_pm42t-l.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3394457"/>
            <a:ext cx="2830080" cy="183955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encrypted-tbn1.gstatic.com/images?q=tbn:ANd9GcSRxJ_Dfm3gN4biX8iQRO98NnOBS06GAnjbGH1_LTJQonkyYVCT5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194" y="4554856"/>
            <a:ext cx="2638425" cy="173355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encrypted-tbn0.gstatic.com/images?q=tbn:ANd9GcRf1doxH0WcLu_5oCWahU2HUau3BuIQSwcxKjTQ6CaT4N1Ss4G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173" y="3129756"/>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encrypted-tbn0.gstatic.com/images?q=tbn:ANd9GcQLvXRoaImxatVOSFlisLI8dEggiPbdghLncEAhk_t_sgGIRby6q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9185" y="4656776"/>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944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512" y="908915"/>
            <a:ext cx="10515600" cy="1325563"/>
          </a:xfrm>
        </p:spPr>
        <p:txBody>
          <a:bodyPr/>
          <a:lstStyle/>
          <a:p>
            <a:endParaRPr lang="en-US" dirty="0"/>
          </a:p>
        </p:txBody>
      </p:sp>
      <p:sp>
        <p:nvSpPr>
          <p:cNvPr id="3" name="Content Placeholder 2"/>
          <p:cNvSpPr>
            <a:spLocks noGrp="1"/>
          </p:cNvSpPr>
          <p:nvPr>
            <p:ph idx="1"/>
          </p:nvPr>
        </p:nvSpPr>
        <p:spPr>
          <a:xfrm>
            <a:off x="838200" y="1825625"/>
            <a:ext cx="7412182" cy="4351338"/>
          </a:xfrm>
        </p:spPr>
        <p:txBody>
          <a:bodyPr/>
          <a:lstStyle/>
          <a:p>
            <a:pPr marL="0" indent="0">
              <a:buNone/>
            </a:pPr>
            <a:r>
              <a:rPr lang="en-US" dirty="0" smtClean="0"/>
              <a:t>4</a:t>
            </a:r>
            <a:r>
              <a:rPr lang="en-US" dirty="0"/>
              <a:t>. the ensuing proliferation of those organisms that are better able to survive and reproduce in that environment</a:t>
            </a:r>
          </a:p>
          <a:p>
            <a:endParaRPr lang="en-US" dirty="0"/>
          </a:p>
        </p:txBody>
      </p:sp>
      <p:pic>
        <p:nvPicPr>
          <p:cNvPr id="7170" name="Picture 2" descr="http://upload.wikimedia.org/wikipedia/commons/thumb/c/c1/Drosophila_speciation_experiment.svg/600px-Drosophila_speciation_experiment.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629" y="3332886"/>
            <a:ext cx="6453044" cy="25274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ncrypted-tbn1.gstatic.com/images?q=tbn:ANd9GcS1rUMY2X5jnQrzj66BTOfgLJsOXxiquFDa68K-TYSJzTiE5X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084" y="2461348"/>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encrypted-tbn0.gstatic.com/images?q=tbn:ANd9GcQ8nlWDrKE7XzUo20emGJXhatuNJUVJRwGEau75B4EP8hOLw5oEV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6141" y="662712"/>
            <a:ext cx="2712317" cy="151385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encrypted-tbn3.gstatic.com/images?q=tbn:ANd9GcQ1EIErVVfaMhKy5Q0gX35eDKlQXeLRHKg56Yy1lhY30ywL5Q_XM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9083" y="4757305"/>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469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Speciation and the environment</a:t>
            </a:r>
            <a:endParaRPr lang="en-US" dirty="0"/>
          </a:p>
        </p:txBody>
      </p:sp>
      <p:sp>
        <p:nvSpPr>
          <p:cNvPr id="3" name="Content Placeholder 2"/>
          <p:cNvSpPr>
            <a:spLocks noGrp="1"/>
          </p:cNvSpPr>
          <p:nvPr>
            <p:ph idx="1"/>
          </p:nvPr>
        </p:nvSpPr>
        <p:spPr/>
        <p:txBody>
          <a:bodyPr/>
          <a:lstStyle/>
          <a:p>
            <a:r>
              <a:rPr lang="en-US" dirty="0" smtClean="0"/>
              <a:t>Speciation</a:t>
            </a:r>
          </a:p>
          <a:p>
            <a:pPr lvl="1"/>
            <a:r>
              <a:rPr lang="en-US" dirty="0" smtClean="0"/>
              <a:t>Expansion of new species</a:t>
            </a:r>
          </a:p>
          <a:p>
            <a:pPr lvl="1"/>
            <a:r>
              <a:rPr lang="en-US" dirty="0" smtClean="0"/>
              <a:t>Populations no longer can interbreed</a:t>
            </a:r>
          </a:p>
        </p:txBody>
      </p:sp>
      <p:sp>
        <p:nvSpPr>
          <p:cNvPr id="4" name="AutoShape 2" descr="data:image/jpeg;base64,/9j/4AAQSkZJRgABAQAAAQABAAD/2wCEAAkGBxEHBhUUExQWFhUVFiEWGBMVERMYFhghFxUZGBQTGBQYHCgjGxwlHxcUITIiJSkrLi4uIyE4ODMsNygtLiwBCgoKDg0OGxAQGzImICQ3MDQ0NCwsNzQsLCwsLCwsLy0vNi03LCwyNzQtLCw0NDQsLCwsLDQvLDAsNCwsLCwsLP/AABEIAMsA+AMBEQACEQEDEQH/xAAcAAEAAgMBAQEAAAAAAAAAAAAABQcCAwYEAQj/xABEEAACAQICBAgLBAoCAwAAAAAAAQIDEQQFBhIhMRMiQVFhcZPRBxQVMlJTgZGhsdJUcpLBIzM2QkNiY3OCssLwJKKz/8QAGgEBAAIDAQAAAAAAAAAAAAAAAAMEAgUGAf/EADQRAQABAgIGBwcFAQEAAAAAAAABAgMEERIhMUFSkQUTFFFhcdEygZKhseHwIiMzU8E08f/aAAwDAQACEQMRAD8AvEAAAAAAAAAAAAAAAAAAAAAAAAAAAAAAAAczpxpQtHcAtS0q09kIvbbnm0trXIlyvqdrOGsdbVr2QgxF7qqdW2diuMPplm06sZRrKTlKyoyowt52rZvUVufzk7bS5cow1M6MxMZRnnu/Pcq268RVGlExPh+eq2MgzGrjcJHhYx17caVJydO63pSkl8LrpNNF2Kq5imJ0d097ZzRNNMaW1KkjEAAAAAAAAAAAAAAAAAAAAAAAAAAAAAAQulmkENHMpdRrWm+LCF/OfT0Le33k+HsTer0YQ370WqdKVEZhmVbH42VWrNynLe38ElyJcyOgot00UxTTGppK6puzMzKe0Dyx4vGyrSjxKatG686Utmznsr+9Gg6fxcxbixTOuqY5f+tp0ThY05uTuXbg8OsLhYwX7q+PK/fcq0URTTFMbl6qdKc24yeAAAAAAAAAAAAAAAAAAAAAAAAAAAAAACmNPM3WeaROKf6OjeC6XF2m11y2dSRu8Hb6ujXtlp8bXp1ZRsj8ly1HBzxWIUYK7lLVXJdt2RYvYm3biZqnY19uqM4o3ytzRvKVl9Glh09bVetOXI3fWm10X2L2HATfnHY/rcso/wAjY7S1ZjDYbR3+rtDeKYAAAAAAAAAAAAAAAA8GZ5rTy6yd5Tl5tKCvOXUubpZNasVXM5jVEbZnZCtiMVRZyidczsiNsvKsTj6yuqNKC5qlaTl7dSNiTQw0bapnyj1Q9ZjKtcUUx51a/lBwmYehhu0q/SMsL31co9TSxvDTzn0OEzD0MN2lX6Rlhe+rlHqaWN4aec+hwmYehhu0q/SMsL31co9TSxvDTzn0OEzD0MN2lX6Rlhe+rlHqaWN4aec+hwmYehhu0q/SMsL31co9TSxvDTzn0OEzD0MN2lX6Rlhe+rlHqaWN4aec+hwmYehhu0q/SMsL31co9TSxvDTzn0OEzD0MN2lX6Rlhe+rlHqaWN4aec+jVi6mYLCy4lBcV7YTquW7ZqrV2voM6IwulGuffEZfVhdqxuhOUU+6Zz92plkNTHzivGI00ue9qnXaN4/I8xMYaP4pn/Pnre4KrGzH78Rl8/lnH0ZaWZzHKMoqPWiqjjxI6y1nd21lG92le/sKlOU1aKzi7s2bFVyN31nYpbB/+LQb5Z7rciTdl+ftNjcuzVk5S9cmqYiZ2R85dbohlvB2qy8+eyF2tifKul/LrOX6TxNd6vs9r3+M+jq+g+jKbNvtN2Nc7I7o7/f8ARZOW4FYSnzye9/ki1g8JGHoy3ztXr16bkvYncuIX0AAAxVRSlZNX5rq4GQAAAAAAAAABqxVdYXDSnLdCLk+pK7MqKZqqimN7C5XFuia6tka0Xo7hG6PjFTbVrLWbf7sXthTjzJK3tLGKuRn1VPs0/Od8qeBtTo9fX7VevyjdEJkqr4AAAAAAAAAAAOE8JWCVWMZNWik3KfLJuyp0o+6TdtyV+YytxETMxta3pOaqqKaavZjX5zuj65+Ct8LJ4/M6UIriyqRhd7rOaVvjvL1y3oW5mrbuaTD2qetp098xq9+9Z+J0axqjNqtTnHa1QVGmtay2QVSabh139xoKMHoUTTTMa/B3c4qiZicp1eLdlOjNedNyr16sVJ34GDjGK/leq3Frk2ciRNRhtGnRzRzid8Ux79bqMHhYYOgoQVkulv4snooiiMoV666q5zqbjJiAV14RdKXrPC4efGW2rKM7W/p6y3W3ytt3LlaNlg8Nn+5XHk1+MxEx+3ROvf4K0wupRr058K6M1K7qrXbjZ31oqKV9i3X2vfs3W7s3dedETTujf81azNqYjRqynev/ACZ1nhYOctdOCanLVU3dJpyjGKivYc/HWaU6WWXhubudHKMtqRM2IAAAAAAABF6UO2j1f+2yzhP56PNT6Q/5q/KUhh1ahHqXyK9W2Vqj2YbDxkAAAAAAAAAAADn9O8T4rovVfLJKC/zerK3+OsZ0RnVCnj7mhh6p93PUq3RajwmkuFX9VS/C1L8mT3J/S5/o6nPEUz4ryKrrAAAA4fwkaVPKcLwFF2q1Ftkntgns2Pkk9vUutMvYPDdZOlVsj5qeLxHVxlG2fkptxsjeNPFeetM5ZkdSGYYGdSKdPE1opct0qqUoSXJdbelMo1YimuK4pnXTn7tS7TZmNCZjVOT9B7jRtuAAAAAAAAAIrSn9nq/3GWcH/PT5qfSH/NX5JKh+pj1L5FerbK1T7MMzxkAAAAAAAAAAADg/CniNahSpLlbm11LVj85E9mNstH01dypoo7855Ijwd5YsTpBwjf6iGslzuetFXfVf4Ht6dyHoe1pVac7v91f4tMruiAAHnx+KjgcDOpLdCLk/8Vey6T2mnSmIeVVRTGcqBliamZ42dapdylecuiU20o9SirLqRv6ZotUxTnsc9iL0TOlM7W3JcneZZjGD3b5W5IrftKPSPStOHs1V07d3mj6Pszib9NunZv8ACFw5JhlOaSilTppKMbJpavmWvua5zkuiuuqrquTOqdvjLs8TTRRTFERrhL4nMKOEnapVpwdr2nUjF257N7tjN/RauVxnTTM+UNZcxFq3OVdURPjMQ1eWsL9oo9tT7zLs17gnlLDtmH/sp+KDy1hftFHtqfeOzXuCeUnbMP8A2U/FB5awv2ij21PvHZr3BPKTtmH/ALKfig8tYX7RR7an3js17gnlJ2zD/wBlPxQeWsL9oo9tT7x2a9wTyk7Zh/7Kfig8tYX7RR7an3js17gnlJ2zD/2U/FB5awv2ij21PvHZr3BPKTtmH/sp+KDy1hftFHtqfeOzXuCeUnbMP/ZT8UI3STNcPWyKtGNalKTg0oqrBt9CSZYwti7TepmaZ29ypjsVYqw9cU1xM5d8J2h+pj1L5FKrbLZU+zDM8ZAAAAAAAAAAAA5XSzRaec4pVIVEmoqOrJO2xt7Gt17ktu5oxk1WP6OnE1RXTVlMRl4PforkayXAtO3Czd5yTbTtsilfkS+NzGurSnNawWG7Paimdu9NmC2AAOI8I+eKhls6CjNSlbjavFa85pPld9XZ0mVmc658Gv6Wq0MPERPtzl45Rt/PFWdKjKEFTV3KTu1s3vYo/IuXrsZaVWyI+jnZiq/cimiM90LC0eyiGVUI66lx3x6kYtq/JG++13ZHK36qsXX1lzOLcbPzx73dYHCUYK1oW8prnbPp4Q6unneDoUrKtTVtmrrcbZv4u/4G1t12qaI0Z1PJs3aqtkzLfSWHzaGvqwqcmtKCb2cnGV11Fi1fnL9FU5K17C06X7lEZ+MRLPyVh/U0uyh3EnX3eKeaLstjgjlB5Kw/qaXZQ7h193inmdlscEcoPJWH9TS7KHcOvu8U8zstjgjlB5Kw/qaXZQ7h193inmdlscEcoPJWH9TS7KHcOvu8U8zstjgjlB5Kw/qaXZQ7h193inmdlscEcoPJWH9TS7KHcOvu8U8zstjgjlB5Kw/qaXZQ7h193inmdlscEcoRukuXUKWQ1nGlTTUHZqnFNdTSLGEvXJvUxNU7e9Ux2Hs04auYojPLuhN0P1MepfIp1bZbCn2YZnjIAAAAAAAAAAAAAAAAAOF8I2TVsa1Wik6dGm5NX3aqlKUmt73Rslfc78hNZmM9HvanpLDV3cq6Z2Ry75+iusiw0sfnmHTutarHZF2aWstZ357XLN+KIomiNfe1eEmIvUxRrnONa05aB4aleVFyhVf8STdS1/O4ra279t7mpqw1FUZS7LtVxKZVo1hctwqjGlBtLbJwTb9srv4kkW6I3MKr9yd6XjFQjZKyXItxmi2voAAAAAAAACK0p/Z6v9xlnB/z0+an0h/zV+SSofqY9S+RXq2ytU+zDM8ZAAAAAAAAAAAAAAOB8IGmlTKq3AYZrhP352UnFvzYRju1tqbbT3pW27L2Fw1NUTXc2Qp4jEVU1Rbt66pcdhtOszy+teVRVN16dSnG23k1opW99jGLuDuTMU6st/esV4XGWac69ezOMtmfjs5LL0dz7FZrUjr4XUptXdVVXqp8iipwi5/ejs6SpOTOM2HhFx3imjUkt9Vqmv8AaXwi17TO3GdSh0nd6vDzHfq/Pc4HQWhwul1BejrS91Of5uJNd9lpeio0r8T5/RcpVdUAAAAAAAAAAACL0o/Z6v8A22WcH/PR5qfSH/NX5JChtoR6l8ivVtlao9mGw8ZAAAAAAAAAAAAARecY90VqQdpve9+qnzLlk+Qlt0Z65VcRemn9NO36fm5wWZZBh41eEs4y22lrNu73tp727vbvLN3Tv25t55KmFxcYK7F3Ricu/wAd+fexwuhsqmb0oTmp05O82k4tJRctW23fa17nM4eui5d6vu/x2t3H6Via4jKVpJWRuHPq48JmJ8YzGnSW6mrvrntXwiveWrFOrNzfTV3OuLcboz5vV4L8Av09Zx26ypwk1uSV5qL6W436kYX5/Vks9C2src1zG13xA3YAAAAAAAAAAANGNw6xmDnTe6cXF+1WuZ265oqiqNyO7bi5RNE74yeDRzGOtguCnsq0f0dSPLs2Rn0qSs7k2KtxTXp0+zVrj09yrgb01W+rr9unVP8Ak+9LFZeAAAAAAAAAAABoxuJWDwspy3RV+vmRlTTNU5QwuXIt0TVO5yOFxMq1OVWb2yfuvvt0JWSLldMROjDT2rk1RN2rf+fZEwq+VszVOMklHjSd9yTSft5PaR4vFUYOzNc653R4q1m1cxuIi3TqiNfudfk64bHynyJWXyXyZy/RNE1XKrk/mbs8VlRbihOG+UEJm+i2Gzau5zUozdryhOzdlbc7rdZbiSm5VTqhSxHR9i/M1VxrnulKYHCxwOEjTh5sFZX39b6TCZznNat0RRTFNOyG88ZgAAAAAAAAAAAARuZZQsZWVSEnSrRVlVja9vRlF7JR6GT2r80RozGdM7p/zuVMRhIuVRXTOjXG+PpPfDRGWYUdjjh6nNJSqQb642e3qJMsNO+qOUo4nG06pimffMer7w+P9TQ7af0HmjhuKeX3e6eM4Kfin0OHx/qaHbT+gaOG4p5fc08ZwU/FPocPj/U0O2n9A0cNxTy+5p4zgp+KfQ4fH+podtP6Bo4binl9zTxnBT8U+hw+P9TQ7af0DRw3FPL7mnjOCn4p9Dh8f6mh20/oGjhuKeX3NPGcFPxT6HD4/wBTQ7af0DRw3FPL7mnjOCn4p9Dh8f6mh20/oGjhuKeX3NPGcFPxT6NWLxWPhhZPg6KtFu6qybVlyR1Nr6DKijDTVEaU8vuwu3MZFEzo0859H3IMfjMXFcPQUF6etqvs3d/IYm1Yo/jrz/O95gr+KuR+9byjvzy+WuUL4TM4hQyh0Yz47ktaK3qNm18UivYqjT1TsedLzVTYpjin6a1aQrTdCMNaTe5JXe/cvyLl67EzNU7HOzpV3MqfKIWFotk3ilBQVtee2bvtduRfyq//AG5x2IrudIX8qfZjZ4eLvcDg6MBY1+3O3z7vc7jC4eOEo2XW2byzZps0RRSirrmurOW6MlKN1tT5USsNj6AAAAAAAAAAAAAAAAAAAAAAAAAAAAAArPwkYKVXHueo1CMVZRhtqNcepUbS82KaTb5faS2ojPKN7TdKUXLkxOuYjVEee2fCIhzGhmtjtJacUklPWSlKN2rRcnNLqi17STHYeKrU0VTt25fRX6KmmziKZiM5+n3d7jNG8ZRinGrGvttqujRhKN72nrPzrei2kzUTg40YojLLydd2qM84j5vZgNENXDRVbEVp7LuGutRN77LusTdnjLKZ1MO1TE5xEZumoUlQoqKvZKyu2373tJ6YimMoVpmZnOWw9eAAAAAAAAAAAAAAAAAAAAAAAAAAAAAHMeETMPEdG5xTtKs1SXU9s/8A1TXtM7cZ1KPSN7q7E986vz3OK8GVHhNKL+jTlL3tR/5E132Wp6JjO9M+E/4twrOkAAAAAAAAAAAAAAAAAAAAAAAAAAAAAAAABVvhOx/jWdxpJ7KMNv3p7X8FD3lizTqmXOdL3tK5FHckvBdlqTq177b8Cl7Iyk/9fceX515LHQ1r9E3Pd/qwCBuwAAAAAAAAAAAAAAAAAAAAAAAAAAAAAAAAVDnuWvF6Y1KUJKUp1dkpbFxtWTTtfddrdyFqirKjNyuLsTcxc26Z1zO/xjP5LOyLLI5TlsaatffJq+2T2ye0r1VaU5ukw9mLNuKISBimAAAAAAAAAAAAAAAAAAAAAAAAAAAAAAAABXeAhw2f4er63FV5LqSgo/Jk8+zMeENDRGliLdzvqr+UZR9FiEDfAAAAAAAAAAAAAAAAAAAAAAAAAAAAAAAAA8+Y1/FsvqT9CEpfhi3+QyzY11aNM1TucXgKPARynmbqP21I6y+ZPVtq/N7U2aNGnD+/5xMu8IG4AAAAAAAAAAAAAAAAAAAAAAAAAAAAAAAABC6Z1uA0VxD/AKTX4uL+ZlR7UK+Ln9ivylGZvS8SeWL0asafvpONvge0ztRXadHqo7p/yXWmC6AAAAAAAAAAAAAAAAAAAAAAAAAAAAAAAADnPCFt0Tqr0pU4/irQTMqNqtjIzszHl9YY6dR4LLaFTko4qjP2cIoP/Y8pkxMfpie6YdKeLIAAAAAAAAAAAAAAAAAAAAAAAAAAAAAAAAOd0+jraNS/u0v/AL0z2Nqviv4/fH1h7NK8E8x0br01tbptx+9Fa0PikI2s71Olbqh7Mrxax+WUqq3VKcZr/KKf5njOirSpiXqDIAAAAAAAAAAAAAAAAAAAAAAAAAAAAAAAIXTOnr6L1/5IcJ2bVT/iextQ4iM7VX5s1plPWieJkNovDxTC1MO/4FWUI/cl+ko+xRmo9cWeyhsxoxNPd9NsJo8TAAAAAAAAAAAAAAAAAAAAAAAAAAAAAAABrxNFYnDyhLdKLi+qSsw8mM4yebJZSllVPW85RUZfehxZ/FMSxt+zGbViafiuaxqrzZpUqnvboy9jlOP+a5gTGVWf54JIMwABpliqcXtnFW55Jbt4Hzxym158eX95cm/3AfFjqT/iQ3289b7N29yYH14yml58fxIB43T9OH4494Gca8JyspJu17Jq+69wNgAAAAAAAAAAAAAAAAAAAAAADTh6HASlt2SlrJc10tZe160vaHkRk2TgqkGmrp7GmHrIAAA0ywlOcruEW+dxVwEMLThCyhFLm1VbpAeK01FrUjZ71qrbbcAjhKcd0IrqjHu6gPniVL1cPwR7uhAZxoxjK6ik1udlcDYAAAAAAAAAAAAAAAAAAAAAAAAAA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EHBhUUExQWFhUVFiEWGBMVERMYFhghFxUZGBQTGBQYHCgjGxwlHxcUITIiJSkrLi4uIyE4ODMsNygtLiwBCgoKDg0OGxAQGzImICQ3MDQ0NCwsNzQsLCwsLCwsLy0vNi03LCwyNzQtLCw0NDQsLCwsLDQvLDAsNCwsLCwsLP/AABEIAMsA+AMBEQACEQEDEQH/xAAcAAEAAgMBAQEAAAAAAAAAAAAABQcCAwYEAQj/xABEEAACAQICBAgLBAoCAwAAAAAAAQIDEQQFBhIhMRMiQVFhcZPRBxQVMlJTgZGhsdJUcpLBIzM2QkNiY3OCssLwJKKz/8QAGgEBAAIDAQAAAAAAAAAAAAAAAAMEAgUGAf/EADQRAQABAgIGBwcFAQEAAAAAAAABAgMEERIhMUFSkQUTFFFhcdEygZKhseHwIiMzU8E08f/aAAwDAQACEQMRAD8AvEAAAAAAAAAAAAAAAAAAAAAAAAAAAAAAAAczpxpQtHcAtS0q09kIvbbnm0trXIlyvqdrOGsdbVr2QgxF7qqdW2diuMPplm06sZRrKTlKyoyowt52rZvUVufzk7bS5cow1M6MxMZRnnu/Pcq268RVGlExPh+eq2MgzGrjcJHhYx17caVJydO63pSkl8LrpNNF2Kq5imJ0d097ZzRNNMaW1KkjEAAAAAAAAAAAAAAAAAAAAAAAAAAAAAAQulmkENHMpdRrWm+LCF/OfT0Le33k+HsTer0YQ370WqdKVEZhmVbH42VWrNynLe38ElyJcyOgot00UxTTGppK6puzMzKe0Dyx4vGyrSjxKatG686Utmznsr+9Gg6fxcxbixTOuqY5f+tp0ThY05uTuXbg8OsLhYwX7q+PK/fcq0URTTFMbl6qdKc24yeAAAAAAAAAAAAAAAAAAAAAAAAAAAAAACmNPM3WeaROKf6OjeC6XF2m11y2dSRu8Hb6ujXtlp8bXp1ZRsj8ly1HBzxWIUYK7lLVXJdt2RYvYm3biZqnY19uqM4o3ytzRvKVl9Glh09bVetOXI3fWm10X2L2HATfnHY/rcso/wAjY7S1ZjDYbR3+rtDeKYAAAAAAAAAAAAAAAA8GZ5rTy6yd5Tl5tKCvOXUubpZNasVXM5jVEbZnZCtiMVRZyidczsiNsvKsTj6yuqNKC5qlaTl7dSNiTQw0bapnyj1Q9ZjKtcUUx51a/lBwmYehhu0q/SMsL31co9TSxvDTzn0OEzD0MN2lX6Rlhe+rlHqaWN4aec+hwmYehhu0q/SMsL31co9TSxvDTzn0OEzD0MN2lX6Rlhe+rlHqaWN4aec+hwmYehhu0q/SMsL31co9TSxvDTzn0OEzD0MN2lX6Rlhe+rlHqaWN4aec+hwmYehhu0q/SMsL31co9TSxvDTzn0OEzD0MN2lX6Rlhe+rlHqaWN4aec+jVi6mYLCy4lBcV7YTquW7ZqrV2voM6IwulGuffEZfVhdqxuhOUU+6Zz92plkNTHzivGI00ue9qnXaN4/I8xMYaP4pn/Pnre4KrGzH78Rl8/lnH0ZaWZzHKMoqPWiqjjxI6y1nd21lG92le/sKlOU1aKzi7s2bFVyN31nYpbB/+LQb5Z7rciTdl+ftNjcuzVk5S9cmqYiZ2R85dbohlvB2qy8+eyF2tifKul/LrOX6TxNd6vs9r3+M+jq+g+jKbNvtN2Nc7I7o7/f8ARZOW4FYSnzye9/ki1g8JGHoy3ztXr16bkvYncuIX0AAAxVRSlZNX5rq4GQAAAAAAAAABqxVdYXDSnLdCLk+pK7MqKZqqimN7C5XFuia6tka0Xo7hG6PjFTbVrLWbf7sXthTjzJK3tLGKuRn1VPs0/Od8qeBtTo9fX7VevyjdEJkqr4AAAAAAAAAAAOE8JWCVWMZNWik3KfLJuyp0o+6TdtyV+YytxETMxta3pOaqqKaavZjX5zuj65+Ct8LJ4/M6UIriyqRhd7rOaVvjvL1y3oW5mrbuaTD2qetp098xq9+9Z+J0axqjNqtTnHa1QVGmtay2QVSabh139xoKMHoUTTTMa/B3c4qiZicp1eLdlOjNedNyr16sVJ34GDjGK/leq3Frk2ciRNRhtGnRzRzid8Ux79bqMHhYYOgoQVkulv4snooiiMoV666q5zqbjJiAV14RdKXrPC4efGW2rKM7W/p6y3W3ytt3LlaNlg8Nn+5XHk1+MxEx+3ROvf4K0wupRr058K6M1K7qrXbjZ31oqKV9i3X2vfs3W7s3dedETTujf81azNqYjRqynev/ACZ1nhYOctdOCanLVU3dJpyjGKivYc/HWaU6WWXhubudHKMtqRM2IAAAAAAABF6UO2j1f+2yzhP56PNT6Q/5q/KUhh1ahHqXyK9W2Vqj2YbDxkAAAAAAAAAAADn9O8T4rovVfLJKC/zerK3+OsZ0RnVCnj7mhh6p93PUq3RajwmkuFX9VS/C1L8mT3J/S5/o6nPEUz4ryKrrAAAA4fwkaVPKcLwFF2q1Ftkntgns2Pkk9vUutMvYPDdZOlVsj5qeLxHVxlG2fkptxsjeNPFeetM5ZkdSGYYGdSKdPE1opct0qqUoSXJdbelMo1YimuK4pnXTn7tS7TZmNCZjVOT9B7jRtuAAAAAAAAAIrSn9nq/3GWcH/PT5qfSH/NX5JKh+pj1L5FerbK1T7MMzxkAAAAAAAAAAADg/CniNahSpLlbm11LVj85E9mNstH01dypoo7855Ijwd5YsTpBwjf6iGslzuetFXfVf4Ht6dyHoe1pVac7v91f4tMruiAAHnx+KjgcDOpLdCLk/8Vey6T2mnSmIeVVRTGcqBliamZ42dapdylecuiU20o9SirLqRv6ZotUxTnsc9iL0TOlM7W3JcneZZjGD3b5W5IrftKPSPStOHs1V07d3mj6Pszib9NunZv8ACFw5JhlOaSilTppKMbJpavmWvua5zkuiuuqrquTOqdvjLs8TTRRTFERrhL4nMKOEnapVpwdr2nUjF257N7tjN/RauVxnTTM+UNZcxFq3OVdURPjMQ1eWsL9oo9tT7zLs17gnlLDtmH/sp+KDy1hftFHtqfeOzXuCeUnbMP8A2U/FB5awv2ij21PvHZr3BPKTtmH/ALKfig8tYX7RR7an3js17gnlJ2zD/wBlPxQeWsL9oo9tT7x2a9wTyk7Zh/7Kfig8tYX7RR7an3js17gnlJ2zD/2U/FB5awv2ij21PvHZr3BPKTtmH/sp+KDy1hftFHtqfeOzXuCeUnbMP/ZT8UI3STNcPWyKtGNalKTg0oqrBt9CSZYwti7TepmaZ29ypjsVYqw9cU1xM5d8J2h+pj1L5FKrbLZU+zDM8ZAAAAAAAAAAAA5XSzRaec4pVIVEmoqOrJO2xt7Gt17ktu5oxk1WP6OnE1RXTVlMRl4PforkayXAtO3Czd5yTbTtsilfkS+NzGurSnNawWG7Paimdu9NmC2AAOI8I+eKhls6CjNSlbjavFa85pPld9XZ0mVmc658Gv6Wq0MPERPtzl45Rt/PFWdKjKEFTV3KTu1s3vYo/IuXrsZaVWyI+jnZiq/cimiM90LC0eyiGVUI66lx3x6kYtq/JG++13ZHK36qsXX1lzOLcbPzx73dYHCUYK1oW8prnbPp4Q6unneDoUrKtTVtmrrcbZv4u/4G1t12qaI0Z1PJs3aqtkzLfSWHzaGvqwqcmtKCb2cnGV11Fi1fnL9FU5K17C06X7lEZ+MRLPyVh/U0uyh3EnX3eKeaLstjgjlB5Kw/qaXZQ7h193inmdlscEcoPJWH9TS7KHcOvu8U8zstjgjlB5Kw/qaXZQ7h193inmdlscEcoPJWH9TS7KHcOvu8U8zstjgjlB5Kw/qaXZQ7h193inmdlscEcoPJWH9TS7KHcOvu8U8zstjgjlB5Kw/qaXZQ7h193inmdlscEcoRukuXUKWQ1nGlTTUHZqnFNdTSLGEvXJvUxNU7e9Ux2Hs04auYojPLuhN0P1MepfIp1bZbCn2YZnjIAAAAAAAAAAAAAAAAAOF8I2TVsa1Wik6dGm5NX3aqlKUmt73Rslfc78hNZmM9HvanpLDV3cq6Z2Ry75+iusiw0sfnmHTutarHZF2aWstZ357XLN+KIomiNfe1eEmIvUxRrnONa05aB4aleVFyhVf8STdS1/O4ra279t7mpqw1FUZS7LtVxKZVo1hctwqjGlBtLbJwTb9srv4kkW6I3MKr9yd6XjFQjZKyXItxmi2voAAAAAAAACK0p/Z6v9xlnB/z0+an0h/zV+SSofqY9S+RXq2ytU+zDM8ZAAAAAAAAAAAAAAOB8IGmlTKq3AYZrhP352UnFvzYRju1tqbbT3pW27L2Fw1NUTXc2Qp4jEVU1Rbt66pcdhtOszy+teVRVN16dSnG23k1opW99jGLuDuTMU6st/esV4XGWac69ezOMtmfjs5LL0dz7FZrUjr4XUptXdVVXqp8iipwi5/ejs6SpOTOM2HhFx3imjUkt9Vqmv8AaXwi17TO3GdSh0nd6vDzHfq/Pc4HQWhwul1BejrS91Of5uJNd9lpeio0r8T5/RcpVdUAAAAAAAAAAACL0o/Z6v8A22WcH/PR5qfSH/NX5JChtoR6l8ivVtlao9mGw8ZAAAAAAAAAAAAARecY90VqQdpve9+qnzLlk+Qlt0Z65VcRemn9NO36fm5wWZZBh41eEs4y22lrNu73tp727vbvLN3Tv25t55KmFxcYK7F3Ricu/wAd+fexwuhsqmb0oTmp05O82k4tJRctW23fa17nM4eui5d6vu/x2t3H6Via4jKVpJWRuHPq48JmJ8YzGnSW6mrvrntXwiveWrFOrNzfTV3OuLcboz5vV4L8Av09Zx26ypwk1uSV5qL6W436kYX5/Vks9C2src1zG13xA3YAAAAAAAAAAANGNw6xmDnTe6cXF+1WuZ265oqiqNyO7bi5RNE74yeDRzGOtguCnsq0f0dSPLs2Rn0qSs7k2KtxTXp0+zVrj09yrgb01W+rr9unVP8Ak+9LFZeAAAAAAAAAAABoxuJWDwspy3RV+vmRlTTNU5QwuXIt0TVO5yOFxMq1OVWb2yfuvvt0JWSLldMROjDT2rk1RN2rf+fZEwq+VszVOMklHjSd9yTSft5PaR4vFUYOzNc653R4q1m1cxuIi3TqiNfudfk64bHynyJWXyXyZy/RNE1XKrk/mbs8VlRbihOG+UEJm+i2Gzau5zUozdryhOzdlbc7rdZbiSm5VTqhSxHR9i/M1VxrnulKYHCxwOEjTh5sFZX39b6TCZznNat0RRTFNOyG88ZgAAAAAAAAAAAARuZZQsZWVSEnSrRVlVja9vRlF7JR6GT2r80RozGdM7p/zuVMRhIuVRXTOjXG+PpPfDRGWYUdjjh6nNJSqQb642e3qJMsNO+qOUo4nG06pimffMer7w+P9TQ7af0HmjhuKeX3e6eM4Kfin0OHx/qaHbT+gaOG4p5fc08ZwU/FPocPj/U0O2n9A0cNxTy+5p4zgp+KfQ4fH+podtP6Bo4binl9zTxnBT8U+hw+P9TQ7af0DRw3FPL7mnjOCn4p9Dh8f6mh20/oGjhuKeX3NPGcFPxT6HD4/wBTQ7af0DRw3FPL7mnjOCn4p9Dh8f6mh20/oGjhuKeX3NPGcFPxT6NWLxWPhhZPg6KtFu6qybVlyR1Nr6DKijDTVEaU8vuwu3MZFEzo0859H3IMfjMXFcPQUF6etqvs3d/IYm1Yo/jrz/O95gr+KuR+9byjvzy+WuUL4TM4hQyh0Yz47ktaK3qNm18UivYqjT1TsedLzVTYpjin6a1aQrTdCMNaTe5JXe/cvyLl67EzNU7HOzpV3MqfKIWFotk3ilBQVtee2bvtduRfyq//AG5x2IrudIX8qfZjZ4eLvcDg6MBY1+3O3z7vc7jC4eOEo2XW2byzZps0RRSirrmurOW6MlKN1tT5USsNj6AAAAAAAAAAAAAAAAAAAAAAAAAAAAAArPwkYKVXHueo1CMVZRhtqNcepUbS82KaTb5faS2ojPKN7TdKUXLkxOuYjVEee2fCIhzGhmtjtJacUklPWSlKN2rRcnNLqi17STHYeKrU0VTt25fRX6KmmziKZiM5+n3d7jNG8ZRinGrGvttqujRhKN72nrPzrei2kzUTg40YojLLydd2qM84j5vZgNENXDRVbEVp7LuGutRN77LusTdnjLKZ1MO1TE5xEZumoUlQoqKvZKyu2373tJ6YimMoVpmZnOWw9eAAAAAAAAAAAAAAAAAAAAAAAAAAAAAHMeETMPEdG5xTtKs1SXU9s/8A1TXtM7cZ1KPSN7q7E986vz3OK8GVHhNKL+jTlL3tR/5E132Wp6JjO9M+E/4twrOkAAAAAAAAAAAAAAAAAAAAAAAAAAAAAAAABVvhOx/jWdxpJ7KMNv3p7X8FD3lizTqmXOdL3tK5FHckvBdlqTq177b8Cl7Iyk/9fceX515LHQ1r9E3Pd/qwCBuwAAAAAAAAAAAAAAAAAAAAAAAAAAAAAAAAVDnuWvF6Y1KUJKUp1dkpbFxtWTTtfddrdyFqirKjNyuLsTcxc26Z1zO/xjP5LOyLLI5TlsaatffJq+2T2ye0r1VaU5ukw9mLNuKISBimAAAAAAAAAAAAAAAAAAAAAAAAAAAAAAAABXeAhw2f4er63FV5LqSgo/Jk8+zMeENDRGliLdzvqr+UZR9FiEDfAAAAAAAAAAAAAAAAAAAAAAAAAAAAAAAAA8+Y1/FsvqT9CEpfhi3+QyzY11aNM1TucXgKPARynmbqP21I6y+ZPVtq/N7U2aNGnD+/5xMu8IG4AAAAAAAAAAAAAAAAAAAAAAAAAAAAAAAABC6Z1uA0VxD/AKTX4uL+ZlR7UK+Ln9ivylGZvS8SeWL0asafvpONvge0ztRXadHqo7p/yXWmC6AAAAAAAAAAAAAAAAAAAAAAAAAAAAAAAADnPCFt0Tqr0pU4/irQTMqNqtjIzszHl9YY6dR4LLaFTko4qjP2cIoP/Y8pkxMfpie6YdKeLIAAAAAAAAAAAAAAAAAAAAAAAAAAAAAAAAOd0+jraNS/u0v/AL0z2Nqviv4/fH1h7NK8E8x0br01tbptx+9Fa0PikI2s71Olbqh7Mrxax+WUqq3VKcZr/KKf5njOirSpiXqDIAAAAAAAAAAAAAAAAAAAAAAAAAAAAAAAIXTOnr6L1/5IcJ2bVT/iextQ4iM7VX5s1plPWieJkNovDxTC1MO/4FWUI/cl+ko+xRmo9cWeyhsxoxNPd9NsJo8TAAAAAAAAAAAAAAAAAAAAAAAAAAAAAAABrxNFYnDyhLdKLi+qSsw8mM4yebJZSllVPW85RUZfehxZ/FMSxt+zGbViafiuaxqrzZpUqnvboy9jlOP+a5gTGVWf54JIMwABpliqcXtnFW55Jbt4Hzxym158eX95cm/3AfFjqT/iQ3289b7N29yYH14yml58fxIB43T9OH4494Gca8JyspJu17Jq+69wNgAAAAAAAAAAAAAAAAAAAAAADTh6HASlt2SlrJc10tZe160vaHkRk2TgqkGmrp7GmHrIAAA0ywlOcruEW+dxVwEMLThCyhFLm1VbpAeK01FrUjZ71qrbbcAjhKcd0IrqjHu6gPniVL1cPwR7uhAZxoxjK6ik1udlcDYAAAAAAAAAAAAAAAAAAAAAAAAAAAA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0" name="Picture 6" descr="http://www.anselm.edu/homepage/jpitocch/genbi101/14_01Speciation-L%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023" y="3756700"/>
            <a:ext cx="3960046" cy="3243407"/>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encrypted-tbn1.gstatic.com/images?q=tbn:ANd9GcRsZh-QPHrJFWCQe2bOBwqjVqfMQsL_40PDWm0F72ENtYHP3fK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865" y="1825625"/>
            <a:ext cx="3605935" cy="397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622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52055"/>
            <a:ext cx="6414655" cy="5324908"/>
          </a:xfrm>
        </p:spPr>
        <p:txBody>
          <a:bodyPr/>
          <a:lstStyle/>
          <a:p>
            <a:r>
              <a:rPr lang="en-US" dirty="0"/>
              <a:t>Changes in the physical environment, either naturally or human-induced, contribute to the expansion of some species, the emergence of new species and the decline-and sometimes extinction-of some species</a:t>
            </a:r>
          </a:p>
          <a:p>
            <a:endParaRPr lang="en-US" dirty="0"/>
          </a:p>
        </p:txBody>
      </p:sp>
      <p:pic>
        <p:nvPicPr>
          <p:cNvPr id="10244" name="Picture 4" descr="https://youngbloodbiology.wikispaces.com/file/view/spec%206.png/422506160/336x418/spec%2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2855" y="519546"/>
            <a:ext cx="4131646" cy="513996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s://encrypted-tbn2.gstatic.com/images?q=tbn:ANd9GcQbMOEWby-Eqc-nA9MxHh1Jr3SMxGjZgnH-8XvzegYd6O7rxWGFW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602" y="3595255"/>
            <a:ext cx="5224631" cy="236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955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Species become extinct because they can no longer survive and reproduce in their altered environment.  If members cannot adjust to change that is too fast or drastic, the opportunity for species’ evolution is lost.</a:t>
            </a:r>
          </a:p>
          <a:p>
            <a:endParaRPr lang="en-US" dirty="0"/>
          </a:p>
        </p:txBody>
      </p:sp>
      <p:sp>
        <p:nvSpPr>
          <p:cNvPr id="4" name="AutoShape 2" descr="data:image/jpeg;base64,/9j/4AAQSkZJRgABAQAAAQABAAD/2wCEAAkGBxQTEhUUEhQVFBUXFxgWGBUXFxcWFBwXFBQXFxQVFxQYHSggGBwlGxUXITEhJSkrLi4uFx8zODMsNygtLisBCgoKDg0OGhAQGywkICQsLCwsLCwsLCwsLCwsLCwsLCwsLCwsLCwsLCwsLCwsLCwsLCwsLCwsLCwsLCwsLCwsLP/AABEIAMIBAwMBIgACEQEDEQH/xAAcAAACAgMBAQAAAAAAAAAAAAAEBgMFAAIHAQj/xABCEAABAwIEAggDBQUHBAMAAAABAAIRAyEEBRIxQVEGEyJhcYGRoTJCsQcjwdHwFFJyouEzYoKSssLxFiRTY0OT0v/EABkBAAMBAQEAAAAAAAAAAAAAAAECAwAEBf/EAC0RAAICAQQBAwIEBwAAAAAAAAABAhEDEiExQQQTIlFCYRQjMvAzcYGRobHB/9oADAMBAAIRAxEAPwDntJ6scLXVY1qKwyc5WM2CxwkK/oYuUmUXK7yuvwKZMMRsw1RH0qqoG4mFNTx3ejY4ytrKZlVUNPG2RtDE80QUWoqLcVUCKy96xAG4eKq2Du9V/WLZtVaghhevQ9DNepGuWMTa1uHqCV6JWMFB63DkOxTAoBJA5e6lHKzUsYlD1heoi5akoGJHPWjnLGNWzxCIQWq5BV6iKqlVOMqpkibBMXiEv5hi0TmFcqhxlVUSJSYNisQqytVW2IqoKo9I3YhrVqKB717UcoXJR0eLFqSsWCF02hTspwg2goujVKmVD8IVZYMcQqqg4JmyHAl5aBxv4N5+J2Us+b0o330dHjYfUnXXYdluVvr7ktb3WJ8+HkicxwVGjFKkCXhxc90kwSPgEn/j1VzmmIGEpAN/tXiG/wB1uxd48B/RLeHO55qPjY8l+pke/wAdI6M8oVogtjZshHYeudkIFCytddr+xyVReV8BqZL3GPHS2e7mUpZnUr4F4rUCalP56ZMtI/A9+6vf2iYkkxYSZgdy2rNDmlp2K878Lkx/mKTcu/hnbHyIz/Lkqj/osstzNlekytSMsfz3a4fEx3ePdH0zK5v0Tx37Fjn4WqYo4gwCdm1P/jcPO3mulUaRaSHbgwV34cqnGzky43CTRMGrdrVkrdjSqWSo9AWwkLcNWwCBqPWO5rfUFHC8IWMbrwlRlalyxrJda2pvB3QpK9Y5EFh0wh8RiFDVxBVfVxElZIzkb4jEKpxVYlF1jIVbimyLWToRlRj6nNL+MqSrvHEAcyl/E3KLexKRXVyhKjkXVahKjFMCIiVGSt4UNULDEbql1iiJWIhLWmiaYCHpIlgUilh+Fw2pzQNyQPUwun9EcuEl0QAYH8LBA/Fc96Mt1YimO8+zSfwXT9Rp5fVfEHqnC3N0j6lcWVas6i+lZ6GB6cEmu3QkZzmDq9d7/lJho5MFm+1/EleUnQEBQerGkQuxIjFo3ZWPFRukKdrFI2gmC6IaD0Uallr+zwVL1SItCv02y/rKIrN+OkRPOOB/XJO3RfPP2rB06xMvb91V/iaOy4+IhDUcKDLTdrhpI8UvdAT+zY6vgn2ZVsOUi7XD6rig/SyuHXK/k+f7M6ZL1IJ98P8A4dGo1QiGVQlvMMcKBLXkBw4HblJS/i83fVlvWWvtDW9wM3PqumeaKIQwSluNuM6V0Kc/E+OLYg72Bm/9UVlfSOhW2cWE7B40lcpq4Gmx/wA4e7k5+syL9hxIiBPDgihlL6jXaesJiXU3iHEcAHMOlwEAxA23UlmZV4FwdnDF45i519nfSFzagw1QuhxIY1wMscADpnkRK6ZCvGepHNOGl0CFi1dTRuhQ1GprEoCeFC8op7UO9qYVoCrlB1q3MKwqsVfVamFBamL7lV4zFHmjsQxV9ajKKFdlXWEqvxFFMDMLzugsbTARe4jiLtWmg61OFZYkwq3EPlIKgKohnOhEVCgnlAY3JHJeqHUsRCWFKuEfh6ipGsRNF8KZQdOi5H7TSPN0f5gW/iul4qiTgMQzchjiP8N4/lXE8BmBY5rhu0gjxBkLu+V4trw1wvTrMDh/iFx6E+i4M3t8iMvlUduF6sTj/U5BTqEI2niQp8yy8UqtSk6xa4gd43afMEHzVfVw5Gy7kc1OJdYeu08UbRqJVGoKaljHjmiFZBwp3XgpGVRYPNDN1dYfGBw3RHUrC2hK3TrDmnUo4tg7VMjVHFoP/KaaTp4qnzvGMqPdhiRqLCWjiS27vKI9CuPzFUVPtP8Ax2dfi7y09P8AaNOmjRVZh8XTALazRMlwHWNHZsOY/wBBSdWZ2gJNP90ky098py6IUziMsxGGsalAl9MHgQCW/wC4f4kpuIaBJJbHZbctMcjwMafCSghmun0RuoQ07te4gamuveJEzsYClbhtGh7KlU1N29rs/LqBZPIu4nhtdC02F7JDiCAXeAmPYkHyQn7bUpOg3DdQg7XaAI8k1MVSQ14LM2UazMW8Pc2m9zntaASCWEdm4tPApjr/AGu4UAaKVZ7uIcGsjzkrm2Mz8hoNPcniOTbtjY8VQZqwNqS2zXBrg0WjUAY8BKfFaVE/Ipu0fQ+TdOsJiLazSf8Au1Bp75DhII80xEAiV8s4PGPEaXkefJO3RT7RK2HOioOtpcpgj+Emypb7IUmjtTmKF9ND5BntDGN1UXyQJcw2e2eY5d4srCuFRMnRV1moZ1IIzEIJzk6FK7EUbqHqhyRdZ8oVzkTNAGJsqbGvVzjHSqPHkBFCSRSYoqrrFH4tyr6iQkgOqhXtRVQodwWGItKxGNo2WLWE2FNeimtwFI1qQc0aF0/7NM26ykcK49umTUpd7SZe0eBv/i7lzYMRWAxT6NRtSmdL2GQe/wDEHbzUM+L1IV30Vwz0Ss6f08yk16YxFIfe0mw9o3dTF9QHEtv5E8gue4bHHmV0/JM5bi2CrS7NZnx05uCdyObTwVF0m6Ha5r4Rt96lAbzxdTH+305KeDNftls0WzYvrhwLzawKkaFVskEgyCLEGxBHAhF0XrqsgmTvb3KSjVI7lqKikYiGixp5joYXEwAJ/IJHpZk5tcVi2XzJncg/K3xE+qYukbPuGlvw6wX/AMLQT9QB5pBxldsmTeeC583ulpO3E9ENR1/oa8UcwJafu67dQ8IF/p6pJ6YUXYTH1qQ+FrtTBFjTfD2DvgdnxarToVjespUnNcdWHqBhJ30VPgce6Jb/AIU6dOehD8wqUH03tpODNFUuBJIBBZAG/wAT+I4KGDZOD6K+Q7qa7OWYYWBFnSR/KfyVfjcQOsdF7R4E3P5K8zrIqmBrmjUcHlsODmyGlrwe1B2MA+iWNGt7u8yPM7Ky5JNUlQVWw5c1omzXX8QJk/5iqrGYoPquI2HZHg0AD6Sjs5Jp0w0GC4mfAAfmqLDCT4qkF2RzOtkXNFg025T3bkEeikwsAEOGwP4cfMITDYgsdA29rz+KIxBINo2482iI/lWYq+Tam9zSXUnvY5oMOY4sdB3GppB2E+Sucq6cZhRgNxDqjeDav3o/zO7f8yp6ZBd2RAJ28bx6yFG+mO+fa0f1RugaTp2X/aY18DE0XUzsXs7TPEtNx7pnp4tlRofTcHtOxaZC4k9smADO4EydtvYo3KcZUojVTeWGbkGRPAOGxHimjkrkDxnXHlDPKo8t6X0XtDcQeqeLEn+yJ56vlB7/AFTA8jSCCCDcEXBHcVdNPgm1RWYh0JdzCpJV9jeKX8am6IzKrEKvqlH4goKoEhMEe1aNap3hRgLDGwK8WpC9WDZM0KdjVA1T0wpMcl6teimtmFEMEoUMZl+NqUKjalJxa9uxHuCOIPJdU6NdLaOJgVIo1tiNmOPNjjx7j7rl4oqZmGUp41Lfstjm4nYM36OYfFXqsh//AJGdl/nwd5ylnE/Z1UE9TWY4cA8Fp9WyPoqTLM9xNEANfqaPlf2h4A7+6YML07c3+0pT/C78CEE5LlFGovcDHQPFf+rx1n/8o+j0ObTviawA/dZx/wATvyRL/tHpAf2NWf8ADHrKTOkPSapinfuNGzQfeeaZt9Aio37mD/aZnlMU24XDM0U51Odu50C0k3i65ucG4g2j6yRP4Jrx+HaKTzEmJLjd1jzKX+unU6YggDzaUjtMvFRnGyy6IZl1FYa2ltKqOrqHgAbtf5OE+Er6J6P4nXTaSQSBBI2MfMvmalJIERtw2mfzlWFbE1mU6lOnUqFr2EQ1x0EOsZaDHNKlU9Qz3hQX9o+f/tOYV3U3zTDxTaRcOFNoaTPEEgx3Klw1XsjSe1JPlAE/VCYDAv1C1t/f+ilxTDSo6ti+3fH6KrsR93IDmuNNR/cAGjyIk+qFwzocCRsPwUNXf9cltTcZTr4Itt7lvQpgvpDvbq8Jk+0ras7huJPj+rH1WgBDSeMNPDhZTUgNMk3mR3TvPr7JR18HrKfK9570VjaV+Ri/sf14oesPhcLQHT4yT9HLXEvc6D+6C0+I7LSfb0QoZNJUWhrdXUa5vaAAJ5kR+R91K5jJc4RpJaSN+yY1eYJMdwQNCnr1cg2QeYZpbuixgzqYD8zbAdxLL+spOCqVkOJZoJkAt2HIjjfjsocnzp+Gf2C7TuaZPYcP4eB70zYjK2spOkOIYATNj2yT9B7pNzBulwA23g7wSY/FNjlYmbFpOhszdldmph8WncdxVTi6t0s5U9zHzwiD4f8AMK4rVJXUp6kefljRHWqIR9RSVAoCESaM1rUleFyie9YJKXLEKahWIhLr9mUlOiUSzDlGUsPK5tR0KDYJSoSiBhiEUMteLwYRuCwxJgrahlAAp0SOCNoNBVj1EWLVMzDN80UUUaBmYRaVsN3K2oYZw2v3Ik4YPtEHkmowk4ylCB1JtzHKiEu4vBlpNkokogOJqjQ6eR+iSn1HTEk9/hxTfiW9lw7j9Eo1mid4/V0suR8d6WEsqucJMk6bcrCU4/ZxSbUqPY9vyFw4j5RcJRwD4gh24I8oEi/6snv7P6oa5zi2DpDdXAgG4+iCSboe2laDen2Fp4WnTqgAAnQQLXiR7SuUY3Huq24DYeQH4LqH2zVw7C4eP/KT6Uz+a5J1kX5pnFRlsCWSUlTNG3/XeFLTb2yoJ5IzCPmpPHePC59giToMaHO1jfYd3ct8NScXaRvt7R+Ss8nwuvEVWyYDt/CJ+qnpYSK9RxMNLmx/lH5KbkVWN7MBa3sOaRcEEH1BROAyx1Vs2l7iI4jYh3qrrB4Frutqb9hxEcJALfx9VNlrm0gDG2gx4Mn3IKGossW+5R4EFjXNiCGOF+fWU5B9020sCanaa0GGNeDabupn8HKoxeWO6x8R2KtZvlZzTHh9E09EXdkB3zUSwyb9i4jySS3KY/aHvwQf1lrOp/QNI/1AJB6ZZNpcHRADnNP8IdYj/MunYMGbA6Ya2212wT/KPVVnTWi2QImQ76Ef7AgtnYZ1JaWcqq4MsqBt4IB/zNB/H2U2DcYLXfKbHuOyvc1oE6TazGmAf3aZnx2KpcQ4Eh7RAIIPlBPpPsrQnucebCtLR5Uch3mVrUehXPK6jzqN3PWocodSkphENEhprFOC0bysWMdo/wCkw3a68b0ZB3EFOLagW4AK5D0rFZuQOAteFFUyYi4Ccm0wtzSB4IitiY3B8/oo6mXRsnKpgmngg6mXEbFOjWLLaMdyMpOHH1VocuPEKE4IogKzGFpsQe4qlxmHZcSmV1COEjvCBxuCkSB6LUFCZisqa4ENI2XLcdTvA7x5z/RdlxGF0mQFyTN2RVqD/wBjvrZTls0NXtZ5ltMlzRHknfADQAW6m9x/Ackl4JpEc7eHNdE6MYJzqIdWIk9pvOD+CEf1A+loWPtFzA1KVEGxDnf6UhynL7RI6ymwGYBPqRf2Sc5sJ2SMBU+Ffpe13ff3CHWLGHHo3iBrcT85LvVj59wiqx/7ptPYEtv5Ef7h6KgyPENaC4iTTE9xuIn1Ks8BjjUxGt8Agja3Hn6KWnc6Iz9qX3G7LKMDq7HVSg8paG6lvh8ubUYGXNQU6f8AM08fByoMqzghpBMObqPKfgEeMBH4PMTTxTn3h9JgHKaYYPWPqlqi6mnRaY52nMtB2NBtV3KzTTNu8EnyRnRXGMLGO1CWgNO3BgDh61PZK3T3MC3Fh7bFrGNkWtqLoQOXY4U6bANoE3+aTJ8w0IuO1iLJUmmdfyPHB9OpsC0kegI/BUOfO1w43aXOB5Rpc76vVTkOYhrHy6IIlx2ILiXfUD1XmY5y2pTLQbPqB7eWkuY2J8AEm5RtLcqMLT7WHgEjSQT3CoW37zPutRk5LX02wTqJYdtpaT5yPRWNPFNbTmPgDnjb96mQPQe69weLBAI+LrKgvvBfqb7EeqNsWl2JuKsT5EeBAI+qCe7uV1m2E+E89X+omPKQFTvoELug7ijyMi0yaIw4clK1oJtZRmkQs13RFDOoP6IWKHr/ANSsRAdiw+fm3x+dwraln7hFnX/upBp8ATf0PurbCtj5vQ3IPkvI1yR7WhMcm55+8XDyAU7M9cdr+n0SvRoSfh2EyTw80c3BOaflB8RPpwTrLJdCOCGNmdni0eqlGc8x3fq6om0njgPG31UhD42mOV7eSdZvsT0oYaWYB3L6KTrgeCWGkjdjh9D6ollY7C3n/VN66FcGXzmsIvZDPpM5qsbXI7vEha4qu2PiHtv3xdFZ0bQzXE5dTJ+ILiH2g4PqsfVbbSS14jk8An3Dl1/rJNnT4f8AK579qmWv1UqxAAINOe9p1Aejj6IerqH0tCPQBBt3/kF3/o7lzHYPDvPzUaZ9WCV8/tnUDO9j+v1uuwUOl7MNk1KrOp+nqWNteoJF+4AavAd6qnRLo5N0sx3X4ys5tmhxYz+Fh0g+dz5qqfT91vqBJJmd/EkySfMqZjQQmsnyV7qJkgXvHuvX4Vw3CZMgy8ajVqWAHZtu6N/qos3YSZA8/ILIVyoojVIEC0xPlsicJUMOgm4j0UDmwtWu0kevmi0ZSLRlaarREAuk+ZTS+i3XTOo9ggkc7bef4JLeYeDzuPPcJnyyuTvvAvx7PH39lOR0Yn0A59juvql/yzbnpAhvsF5DXgAHZ1x6X9lTHEaS4Hg4/wCrZROxMP1NMXnuTaSevdtjE/EEUnUxfn6sk/ylVbMYQQ2SLR7g/gvaGOlpMb29CT+KAxVaahdsLfRZI0pWXLsxqGm4E2Or9e6uqdYNZTB+bt+jIP0SUzEHn+uKuMXjQ5tINN2NifL8wfVBxDGdbsbm4Xrg5rIdpcXbgWc53t8Kq8dkrxw9x+agyjGlrnHk2PG43+qsKmaOduR6D0+qrjdRo5/I3lZQ1MK8cPcId1B3L6I3GYviEA/Fmbp9RFJmGg7ksWrsT3lYtYdzp2Dosc2KZeSLnVLBbkT2fdGYRw1RpHiA4u7rSQkgY9zdLeqc2/zB2rnaRbbgBt63uSdJG02hjmkGZJkkTaYJk+Q/BefJNcI9qE0+WNtNwDJDgCPiB3E9xO39URSxk7uEcP1ZL7MSKhDnnXyGsNgHfsh7oBtexULMW24pnXzhxJHMC/iluPY+ix2wj2GwGrxMG/IAmVvWIIEgR5pLxGbOY3UwSRxnsi0wSW+/CFNhuk1HQ0VXnrNID9AJGqBIBBJj+qeDi+ETnDQ9xvdRZaWt7o7tyt6lVjYgiebZ9J2SdQzwvq6ILWuYYDtJBIs3Yc+E8OCMc8BvaDdQEkE6R6F23mqbfAiSZZ43GNEy51+BuI8wl/H50QY3FwJaOF7Aje4sq3MKtUvcyiWAEgAiZ23DRLeJAOr0lHYfI6m1Z0QOBPajcmDF7e6lNxjyUjC+EG4TO26W9Y0NB2cW6Z4fKY9RwW2f4RmMwdSnTLXPjVT079YB2R3Tt5pJ6Q4E0/gLnjYcfURPD/jiDlmLcXANqFpH93Sbf3g+SnhTVolkWl0xU1mYgiDebEHYgjn+SmxBL2NaCeyXODZ7MuAkgcCdI9E29J8lY5tTEai0iC8nZxMcRxJt3+6UKNQCYgqlkJRp7nuHwjjvIABJgFxgCSQBvAvwWrWX0i459wm/cj8rcHnQaxoTbUBIhwLS0mRA7U8rcNxvUwjjUeKfbuYLRMiCRHlyTX8iafgbujmGZUAETAiBcWHPgVa1uizHi9uZgcuU3Shk+PdTMOd2hbeCL7H94fmukYHEEtDnOY0WILpa3a9+Pgskg6VJbo5xnnRjQYaCZ2OmD7EhJ+NoaHEHgV2XHVG6oe6mQHWcKjdiOAmTeLxYhct6WNis4TxOxkXTWI4aeCsc+ze4n3/XsmLLcSGFt/LhFp/FKzHcFY4Kpt3JWrQ0ZOLMzqm3rn6djDvUAn3lVwZeO/6ovMakv8gPRSZRT1VQLbE3MDbnB4lMuAPlhmX5b92S6x4C/BBOwe435K3xVHT8RBJ20lpHfJmAUA2sLx5c/oJQRN2mVuIw5b9F410wrCoA74pHM78OVlVEQfBEaLsZMhLXTqMQPwgkqZ5cCQZkSDvwsqLKq+l8cDb1V1jKhkOjcRa8kW/JLwwzVoGxFx/RAFynqOvy+v8AVDVSnRHs1Lli0LV6sNSG+vTdLWhr3sHAuggneGm3uhauXVXO+6pPB49sR3GBwHemjBZNVsajwJ+XgPL+vmmHAZBTEl2pzgCGuMCC5t4AAtdcet9HqeguxdwGWYqjSLq5bqeww0mXAcyRM+HePIjKMVh6VNzXNLbidcGe1JIIJmT9FbdIssouaxlTX92B2g9+sEgmDBnabSlbFNpQKTCHCRpAMNbPymLgfrxlLGpF4ZNP3S4LR2Y0q3ZYYvBAuBe1hIGyGZl+podUfDWl3Y7OkAEgFpcNQM3tCqKlOG6er6tkjtTYEizi6ABueaxrsOx/3tckHsk0mve6REuDi0QJ3N5iyfHDTtFk801LeaLyhTpsHabBmdRcdIHPSY0yAP6rbElm9N7Tt8rjvzAFvRLL8yogu0OqOp/K5wO4uY52gbb+qlybpNRpv11G1S4WBNQOuLHsktHOw9VTRJkvVglQ3ZRgnNirVLWt7okk7+Aj9ctMw6S0i4sDpkwSCZuNgOAED2UZwzcWzW2pWdxH3WlomwbeWk94d6JfOSNpvNWqK1QCw7TLEW+R0mP1wUvSt+4q89JaEGYgYh7HinTe6CB8JDri5aDcjcEjZVeF6MYxxdqplobcz62BN/VFDPMZQkue2qI06hL3ADiSI4HiCj8LiKhpCrUIYHARGrgIbLWkB3CwFu9NGM4qlRKcoZHcrAcX0ZxTmkVKVXq9w4wbkTIY1zj6/VUT8lLAWvY+g5oLpqhzQQDcmRI3G0ppwwfUIM1G6jt2qcGfjaYHAczxsr9mFxD2tDcVWZpGm5B1R8LnS3h5SmTkK4xaELJejIe9zaxLYkDTB7QIE33CZcqwwwNQgOFRj9JEgEyIIJHjxCJzHo3iAS9mYkmCHdaGkX3IiwPCYmyIyZmOdTbSquwmIoQWucdTy5p+EEFovsJn1RlCUuWGEoQ+kEz/AC6jWioyaZ06RHZFnDSSRtEEeBS2/ojVcZZVFSJkuJJt8rQfK5gXTl/04+nT006FMsL9Ra13biZEu7OoN2g3hRvyV9EE0aFWDFmubaQdXZJcduW5hIlkjsh2sU95IR8ZgqtCG4lgbq2daOIs7w4d6EzJjW0tWoO1Wa2ASTHIXEbyn/NujTcYwfHTLRvUY6QQLdkxqBvaxkjwS1i+hdRrW9pra0aQBTcWVBJ0uYY+7cA3tTHve8W63OWUN/bwIrKFwDxurTAYf7wNbcuiw3km0BWWa5YaTz+0MDXaQ0MbIEiYdMbGPEwosIWhweWMAABvqiW7bOmZ8ZVEnJbEpSUHuW9DoG+oSXOa2XNkyJAE6hHOJ9AisJ0U6usCNOkS28xBIINrnYjz8ERh8zfUpwHE1Sy0NIGoS7TG5MQ3kCfM+ZblOPrRVbQc9p3Iq0gDflrHfuozWVM6cbwTVhGL6HPry2m6lrADtBlo0ONoAG+9/wA0pvyWqNQFF+phLHCwcHDgWkEju5wul5P0dxPWNrOY6nUEjUKjDEtAnSCQ7a4NrBMFfLq1QONSiOsADRUY9o1ji4h1x4SbJ05aScoY3Lk4DVIYdJ3G4tYzz3QGPdLpmZFzfh4rt9Pozl9Otoqsp9cWzoqyQQZJc1pgVPfbgjsT0XwD9sLRdz0sDPMEQqpNog0ovk+eQrOjULqfOIP4H8PRdUzPoZgJ7FEB0TAc8cY2c6PZL1TotTbOljm777+UOiFtLBKaEh2poBO0WvwKge4pmxWS8bkDlvfnx81WVMuABFvMXHmN/OUdLJqcSo61YinYA8x6LEKZTVE6DSzEUxLnVHuPy9pwAIi4kzPlwsmbI84a5pqk/C2zbyHEwJG44eoQlHLdbnahpcWhoI4mY2GwHMd/NJnSTGsw7X0Wyazj2pIIYLHdu5PLhx2Q/DaN2Z+e8zqIb0mzPrKjgahg2LGusZAnUZvYCwHdKr8mwoq1IEMYB8pDBxMXnUYExPJZkOUftTSajLuIDas2GkS4xfzsQY8UwYLo/pYGuc0XPaeXNeAB2hp2fIJ5CJ3JTRwdsnPy2tlyQ4J9JjXNl4JMTU+Itd8wkA6bbNUtLLHOe55brpgya4BaLXIaJniRe8rzF1SDq6wdidJcP3tJAIAlpIjsnn5KqzfpE6seqYNTGCAGnsE8C79BLLHHoMM83yMGOzegBoYwMNhLgX7i+z+828Z2utV+kBbbUHBoAHYYAQOAEXElU2IrOP8AaOkXkAx4/ReCvTJOo6GlvZAbMkfvEm3iZQUEuijySfYbmHSGq+xIgwLvcRbjHCFrlecV6Wpo0gBx7TpMG0wQRI35qrzGow2aZPdEDbiOKNyTAB7S5wG8DxtdZpGUnyWrMU6o41HG9iQD1cwNyGgSJ5k8Vc4aqPu3aYAd2TrdABAjsl0RqJGxiNkv1qDWfGXGSQYPcAfD0Psgs0zR0dW0lrW2txg73uhpGWRjzielFESBTLyAYcBpEjhqHGZ48VSYzpG51SYIkABgIJgEw51pBgxv6cFrDYkxBJcPiO9pgAd/gpnVwyDwna31ESVqRtcmOmWY2o1hc5uuTMuA+JwgEugzJtJPH0ny7PcTMdVpAMuENaYMwdgl/K+lg0lpYdhebciI4D1+EK6o9JMIbOcG8O1wPHghQ6lfY1Cu54Gra15cNhG491tWw2trRUDhpMtcKjok3vBnwlVOEzOjsypTPcHCfqinY1wBDX0wHcHNLvQl/wBEVQ7Asxz79lqEdc+oCB2DB0mOD9z5pYqdMH1qrQ+topSS4B7mAtaCdOtnaBMRInfY7K3xfRx9WSKrWkuLuy0bwBFzYcY70u4noc5hDtRLdQZqa0EBzvlN7efNGkRk5AGOzd1Su4vdrA7Mm8tbYGOPncqOlXiJFtxaRCusF0KY+Sa7geOloPipMVlOHoEU6lStMSI6v6Fveni6JZIN7lbh8ZpMwd9UtMEXk35/kuy5Lj/uaR5sadQtciSY/XFc7yHLME4UxUbWL3a3SajQyGgkHstkW3EHeU5sz6lQApGm5jGiGPEVaZAi2rgYg3umdvgGOKg7kMrcZxg98CfZS0sxZEucGT++Q3iQN+8FL2W9IKVYgAXLSRaLAwR4ymBulwEieU3WplHKPQhfapVcauHhkhrS4VGzILjEWs3YGd52S/lvSksHbqU3RH9o0NeWx2hrDokG0EyR7dcfSabEekqT9jbEQ0jkQPpELUycnE4z0k6U03hj8Nra5hDg74ZIIlouSRwNyLo/LekrcU0jSRWI/s9QveSacga4idNje0ro2K6KYWoQX4ei6NuyOPcPEpcz77NsNVE0m9Q7m0amH+Jk/QhMrEdHOM0zRk6bk3nTzHAoR9FxDSKT2gxfS64PGeSeh0GqU6ekta+q0y2qKjg50iIc0ttw8uPOixzcdhwNDarQJ7Ia2pSG5Nrm/KB3QhuLS+CjdRH7x8gYXiuHdMMS06X4WgXCxJZUBnvAMArxYOk6Nijpp4kt7JDXQRYiWCYI2Xz5hR2m+I+oXixPn/Uifhfw2d6wTQMPSgRMz32481XZywE3ANiL8hsPBYsVshw4uRNxrj1bb8AfQGFThx3k3Lv9RH0A9F4sXLI78fADiD2W/r5nIKubj9cVixIdMSUNHL5o8rJjxtqdrfDtbksWIBI8nM0Ks37fHvaZ+g9FTtEls37Q38VixEU3qOILoJ+b6lC5ju3w/FYsQY0Qnan5fghGfr1WLFkZ8F/T7MabdlptbgFcUKrv3jx4n+4vViARncbA8f6Jhxp/7Lx1z/8AW7dYsRRYUugNQvoUS8lxOqS4ybbXK9+0LDsDGuDWh3WNGoAAwdxPesWJyU+BayV51tMmddQTxiWWlXfS9xaIaSASCQLAn7wSRzheLFTHwc2XgpuiVQik4gkHU0SDBh0FwnvXasP8IWLFlwgdsnqGxR1L4SvViL4AuSB26irPIO5WLFkE2o3Bm90HmrByHBYsWQexYxGHYXHst9AsWLEQn//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hQVFBUXFxgWGBUXFxcWFBwXFBQXFxQVFxQYHSggGBwlGxUXITEhJSkrLi4uFx8zODMsNygtLisBCgoKDg0OGhAQGywkICQsLCwsLCwsLCwsLCwsLCwsLCwsLCwsLCwsLCwsLCwsLCwsLCwsLCwsLCwsLCwsLCwsLP/AABEIAMIBAwMBIgACEQEDEQH/xAAcAAACAgMBAQAAAAAAAAAAAAAEBgMFAAIHAQj/xABCEAABAwIEAggDBQUHBAMAAAABAAIRAyEEBRIxQVEGEyJhcYGRoTJCsQcjwdHwFFJyouEzYoKSssLxFiRTY0OT0v/EABkBAAMBAQEAAAAAAAAAAAAAAAECAwAEBf/EAC0RAAICAQQBAwIEBwAAAAAAAAABAhEDEiExQQQTIlFCYRQjMvAzcYGRobHB/9oADAMBAAIRAxEAPwDntJ6scLXVY1qKwyc5WM2CxwkK/oYuUmUXK7yuvwKZMMRsw1RH0qqoG4mFNTx3ejY4ytrKZlVUNPG2RtDE80QUWoqLcVUCKy96xAG4eKq2Du9V/WLZtVaghhevQ9DNepGuWMTa1uHqCV6JWMFB63DkOxTAoBJA5e6lHKzUsYlD1heoi5akoGJHPWjnLGNWzxCIQWq5BV6iKqlVOMqpkibBMXiEv5hi0TmFcqhxlVUSJSYNisQqytVW2IqoKo9I3YhrVqKB717UcoXJR0eLFqSsWCF02hTspwg2goujVKmVD8IVZYMcQqqg4JmyHAl5aBxv4N5+J2Us+b0o330dHjYfUnXXYdluVvr7ktb3WJ8+HkicxwVGjFKkCXhxc90kwSPgEn/j1VzmmIGEpAN/tXiG/wB1uxd48B/RLeHO55qPjY8l+pke/wAdI6M8oVogtjZshHYeudkIFCytddr+xyVReV8BqZL3GPHS2e7mUpZnUr4F4rUCalP56ZMtI/A9+6vf2iYkkxYSZgdy2rNDmlp2K878Lkx/mKTcu/hnbHyIz/Lkqj/osstzNlekytSMsfz3a4fEx3ePdH0zK5v0Tx37Fjn4WqYo4gwCdm1P/jcPO3mulUaRaSHbgwV34cqnGzky43CTRMGrdrVkrdjSqWSo9AWwkLcNWwCBqPWO5rfUFHC8IWMbrwlRlalyxrJda2pvB3QpK9Y5EFh0wh8RiFDVxBVfVxElZIzkb4jEKpxVYlF1jIVbimyLWToRlRj6nNL+MqSrvHEAcyl/E3KLexKRXVyhKjkXVahKjFMCIiVGSt4UNULDEbql1iiJWIhLWmiaYCHpIlgUilh+Fw2pzQNyQPUwun9EcuEl0QAYH8LBA/Fc96Mt1YimO8+zSfwXT9Rp5fVfEHqnC3N0j6lcWVas6i+lZ6GB6cEmu3QkZzmDq9d7/lJho5MFm+1/EleUnQEBQerGkQuxIjFo3ZWPFRukKdrFI2gmC6IaD0Uallr+zwVL1SItCv02y/rKIrN+OkRPOOB/XJO3RfPP2rB06xMvb91V/iaOy4+IhDUcKDLTdrhpI8UvdAT+zY6vgn2ZVsOUi7XD6rig/SyuHXK/k+f7M6ZL1IJ98P8A4dGo1QiGVQlvMMcKBLXkBw4HblJS/i83fVlvWWvtDW9wM3PqumeaKIQwSluNuM6V0Kc/E+OLYg72Bm/9UVlfSOhW2cWE7B40lcpq4Gmx/wA4e7k5+syL9hxIiBPDgihlL6jXaesJiXU3iHEcAHMOlwEAxA23UlmZV4FwdnDF45i519nfSFzagw1QuhxIY1wMscADpnkRK6ZCvGepHNOGl0CFi1dTRuhQ1GprEoCeFC8op7UO9qYVoCrlB1q3MKwqsVfVamFBamL7lV4zFHmjsQxV9ajKKFdlXWEqvxFFMDMLzugsbTARe4jiLtWmg61OFZYkwq3EPlIKgKohnOhEVCgnlAY3JHJeqHUsRCWFKuEfh6ipGsRNF8KZQdOi5H7TSPN0f5gW/iul4qiTgMQzchjiP8N4/lXE8BmBY5rhu0gjxBkLu+V4trw1wvTrMDh/iFx6E+i4M3t8iMvlUduF6sTj/U5BTqEI2niQp8yy8UqtSk6xa4gd43afMEHzVfVw5Gy7kc1OJdYeu08UbRqJVGoKaljHjmiFZBwp3XgpGVRYPNDN1dYfGBw3RHUrC2hK3TrDmnUo4tg7VMjVHFoP/KaaTp4qnzvGMqPdhiRqLCWjiS27vKI9CuPzFUVPtP8Ax2dfi7y09P8AaNOmjRVZh8XTALazRMlwHWNHZsOY/wBBSdWZ2gJNP90ky098py6IUziMsxGGsalAl9MHgQCW/wC4f4kpuIaBJJbHZbctMcjwMafCSghmun0RuoQ07te4gamuveJEzsYClbhtGh7KlU1N29rs/LqBZPIu4nhtdC02F7JDiCAXeAmPYkHyQn7bUpOg3DdQg7XaAI8k1MVSQ14LM2UazMW8Pc2m9zntaASCWEdm4tPApjr/AGu4UAaKVZ7uIcGsjzkrm2Mz8hoNPcniOTbtjY8VQZqwNqS2zXBrg0WjUAY8BKfFaVE/Ipu0fQ+TdOsJiLazSf8Au1Bp75DhII80xEAiV8s4PGPEaXkefJO3RT7RK2HOioOtpcpgj+Emypb7IUmjtTmKF9ND5BntDGN1UXyQJcw2e2eY5d4srCuFRMnRV1moZ1IIzEIJzk6FK7EUbqHqhyRdZ8oVzkTNAGJsqbGvVzjHSqPHkBFCSRSYoqrrFH4tyr6iQkgOqhXtRVQodwWGItKxGNo2WLWE2FNeimtwFI1qQc0aF0/7NM26ykcK49umTUpd7SZe0eBv/i7lzYMRWAxT6NRtSmdL2GQe/wDEHbzUM+L1IV30Vwz0Ss6f08yk16YxFIfe0mw9o3dTF9QHEtv5E8gue4bHHmV0/JM5bi2CrS7NZnx05uCdyObTwVF0m6Ha5r4Rt96lAbzxdTH+305KeDNftls0WzYvrhwLzawKkaFVskEgyCLEGxBHAhF0XrqsgmTvb3KSjVI7lqKikYiGixp5joYXEwAJ/IJHpZk5tcVi2XzJncg/K3xE+qYukbPuGlvw6wX/AMLQT9QB5pBxldsmTeeC583ulpO3E9ENR1/oa8UcwJafu67dQ8IF/p6pJ6YUXYTH1qQ+FrtTBFjTfD2DvgdnxarToVjespUnNcdWHqBhJ30VPgce6Jb/AIU6dOehD8wqUH03tpODNFUuBJIBBZAG/wAT+I4KGDZOD6K+Q7qa7OWYYWBFnSR/KfyVfjcQOsdF7R4E3P5K8zrIqmBrmjUcHlsODmyGlrwe1B2MA+iWNGt7u8yPM7Ky5JNUlQVWw5c1omzXX8QJk/5iqrGYoPquI2HZHg0AD6Sjs5Jp0w0GC4mfAAfmqLDCT4qkF2RzOtkXNFg025T3bkEeikwsAEOGwP4cfMITDYgsdA29rz+KIxBINo2482iI/lWYq+Tam9zSXUnvY5oMOY4sdB3GppB2E+Sucq6cZhRgNxDqjeDav3o/zO7f8yp6ZBd2RAJ28bx6yFG+mO+fa0f1RugaTp2X/aY18DE0XUzsXs7TPEtNx7pnp4tlRofTcHtOxaZC4k9smADO4EydtvYo3KcZUojVTeWGbkGRPAOGxHimjkrkDxnXHlDPKo8t6X0XtDcQeqeLEn+yJ56vlB7/AFTA8jSCCCDcEXBHcVdNPgm1RWYh0JdzCpJV9jeKX8am6IzKrEKvqlH4goKoEhMEe1aNap3hRgLDGwK8WpC9WDZM0KdjVA1T0wpMcl6teimtmFEMEoUMZl+NqUKjalJxa9uxHuCOIPJdU6NdLaOJgVIo1tiNmOPNjjx7j7rl4oqZmGUp41Lfstjm4nYM36OYfFXqsh//AJGdl/nwd5ylnE/Z1UE9TWY4cA8Fp9WyPoqTLM9xNEANfqaPlf2h4A7+6YML07c3+0pT/C78CEE5LlFGovcDHQPFf+rx1n/8o+j0ObTviawA/dZx/wATvyRL/tHpAf2NWf8ADHrKTOkPSapinfuNGzQfeeaZt9Aio37mD/aZnlMU24XDM0U51Odu50C0k3i65ucG4g2j6yRP4Jrx+HaKTzEmJLjd1jzKX+unU6YggDzaUjtMvFRnGyy6IZl1FYa2ltKqOrqHgAbtf5OE+Er6J6P4nXTaSQSBBI2MfMvmalJIERtw2mfzlWFbE1mU6lOnUqFr2EQ1x0EOsZaDHNKlU9Qz3hQX9o+f/tOYV3U3zTDxTaRcOFNoaTPEEgx3Klw1XsjSe1JPlAE/VCYDAv1C1t/f+ilxTDSo6ti+3fH6KrsR93IDmuNNR/cAGjyIk+qFwzocCRsPwUNXf9cltTcZTr4Itt7lvQpgvpDvbq8Jk+0ras7huJPj+rH1WgBDSeMNPDhZTUgNMk3mR3TvPr7JR18HrKfK9570VjaV+Ri/sf14oesPhcLQHT4yT9HLXEvc6D+6C0+I7LSfb0QoZNJUWhrdXUa5vaAAJ5kR+R91K5jJc4RpJaSN+yY1eYJMdwQNCnr1cg2QeYZpbuixgzqYD8zbAdxLL+spOCqVkOJZoJkAt2HIjjfjsocnzp+Gf2C7TuaZPYcP4eB70zYjK2spOkOIYATNj2yT9B7pNzBulwA23g7wSY/FNjlYmbFpOhszdldmph8WncdxVTi6t0s5U9zHzwiD4f8AMK4rVJXUp6kefljRHWqIR9RSVAoCESaM1rUleFyie9YJKXLEKahWIhLr9mUlOiUSzDlGUsPK5tR0KDYJSoSiBhiEUMteLwYRuCwxJgrahlAAp0SOCNoNBVj1EWLVMzDN80UUUaBmYRaVsN3K2oYZw2v3Ik4YPtEHkmowk4ylCB1JtzHKiEu4vBlpNkokogOJqjQ6eR+iSn1HTEk9/hxTfiW9lw7j9Eo1mid4/V0suR8d6WEsqucJMk6bcrCU4/ZxSbUqPY9vyFw4j5RcJRwD4gh24I8oEi/6snv7P6oa5zi2DpDdXAgG4+iCSboe2laDen2Fp4WnTqgAAnQQLXiR7SuUY3Huq24DYeQH4LqH2zVw7C4eP/KT6Uz+a5J1kX5pnFRlsCWSUlTNG3/XeFLTb2yoJ5IzCPmpPHePC59giToMaHO1jfYd3ct8NScXaRvt7R+Ss8nwuvEVWyYDt/CJ+qnpYSK9RxMNLmx/lH5KbkVWN7MBa3sOaRcEEH1BROAyx1Vs2l7iI4jYh3qrrB4Frutqb9hxEcJALfx9VNlrm0gDG2gx4Mn3IKGossW+5R4EFjXNiCGOF+fWU5B9020sCanaa0GGNeDabupn8HKoxeWO6x8R2KtZvlZzTHh9E09EXdkB3zUSwyb9i4jySS3KY/aHvwQf1lrOp/QNI/1AJB6ZZNpcHRADnNP8IdYj/MunYMGbA6Ya2212wT/KPVVnTWi2QImQ76Ef7AgtnYZ1JaWcqq4MsqBt4IB/zNB/H2U2DcYLXfKbHuOyvc1oE6TazGmAf3aZnx2KpcQ4Eh7RAIIPlBPpPsrQnucebCtLR5Uch3mVrUehXPK6jzqN3PWocodSkphENEhprFOC0bysWMdo/wCkw3a68b0ZB3EFOLagW4AK5D0rFZuQOAteFFUyYi4Ccm0wtzSB4IitiY3B8/oo6mXRsnKpgmngg6mXEbFOjWLLaMdyMpOHH1VocuPEKE4IogKzGFpsQe4qlxmHZcSmV1COEjvCBxuCkSB6LUFCZisqa4ENI2XLcdTvA7x5z/RdlxGF0mQFyTN2RVqD/wBjvrZTls0NXtZ5ltMlzRHknfADQAW6m9x/Ackl4JpEc7eHNdE6MYJzqIdWIk9pvOD+CEf1A+loWPtFzA1KVEGxDnf6UhynL7RI6ymwGYBPqRf2Sc5sJ2SMBU+Ffpe13ff3CHWLGHHo3iBrcT85LvVj59wiqx/7ptPYEtv5Ef7h6KgyPENaC4iTTE9xuIn1Ks8BjjUxGt8Agja3Hn6KWnc6Iz9qX3G7LKMDq7HVSg8paG6lvh8ubUYGXNQU6f8AM08fByoMqzghpBMObqPKfgEeMBH4PMTTxTn3h9JgHKaYYPWPqlqi6mnRaY52nMtB2NBtV3KzTTNu8EnyRnRXGMLGO1CWgNO3BgDh61PZK3T3MC3Fh7bFrGNkWtqLoQOXY4U6bANoE3+aTJ8w0IuO1iLJUmmdfyPHB9OpsC0kegI/BUOfO1w43aXOB5Rpc76vVTkOYhrHy6IIlx2ILiXfUD1XmY5y2pTLQbPqB7eWkuY2J8AEm5RtLcqMLT7WHgEjSQT3CoW37zPutRk5LX02wTqJYdtpaT5yPRWNPFNbTmPgDnjb96mQPQe69weLBAI+LrKgvvBfqb7EeqNsWl2JuKsT5EeBAI+qCe7uV1m2E+E89X+omPKQFTvoELug7ijyMi0yaIw4clK1oJtZRmkQs13RFDOoP6IWKHr/ANSsRAdiw+fm3x+dwraln7hFnX/upBp8ATf0PurbCtj5vQ3IPkvI1yR7WhMcm55+8XDyAU7M9cdr+n0SvRoSfh2EyTw80c3BOaflB8RPpwTrLJdCOCGNmdni0eqlGc8x3fq6om0njgPG31UhD42mOV7eSdZvsT0oYaWYB3L6KTrgeCWGkjdjh9D6ollY7C3n/VN66FcGXzmsIvZDPpM5qsbXI7vEha4qu2PiHtv3xdFZ0bQzXE5dTJ+ILiH2g4PqsfVbbSS14jk8An3Dl1/rJNnT4f8AK579qmWv1UqxAAINOe9p1Aejj6IerqH0tCPQBBt3/kF3/o7lzHYPDvPzUaZ9WCV8/tnUDO9j+v1uuwUOl7MNk1KrOp+nqWNteoJF+4AavAd6qnRLo5N0sx3X4ys5tmhxYz+Fh0g+dz5qqfT91vqBJJmd/EkySfMqZjQQmsnyV7qJkgXvHuvX4Vw3CZMgy8ajVqWAHZtu6N/qos3YSZA8/ILIVyoojVIEC0xPlsicJUMOgm4j0UDmwtWu0kevmi0ZSLRlaarREAuk+ZTS+i3XTOo9ggkc7bef4JLeYeDzuPPcJnyyuTvvAvx7PH39lOR0Yn0A59juvql/yzbnpAhvsF5DXgAHZ1x6X9lTHEaS4Hg4/wCrZROxMP1NMXnuTaSevdtjE/EEUnUxfn6sk/ylVbMYQQ2SLR7g/gvaGOlpMb29CT+KAxVaahdsLfRZI0pWXLsxqGm4E2Or9e6uqdYNZTB+bt+jIP0SUzEHn+uKuMXjQ5tINN2NifL8wfVBxDGdbsbm4Xrg5rIdpcXbgWc53t8Kq8dkrxw9x+agyjGlrnHk2PG43+qsKmaOduR6D0+qrjdRo5/I3lZQ1MK8cPcId1B3L6I3GYviEA/Fmbp9RFJmGg7ksWrsT3lYtYdzp2Dosc2KZeSLnVLBbkT2fdGYRw1RpHiA4u7rSQkgY9zdLeqc2/zB2rnaRbbgBt63uSdJG02hjmkGZJkkTaYJk+Q/BefJNcI9qE0+WNtNwDJDgCPiB3E9xO39URSxk7uEcP1ZL7MSKhDnnXyGsNgHfsh7oBtexULMW24pnXzhxJHMC/iluPY+ix2wj2GwGrxMG/IAmVvWIIEgR5pLxGbOY3UwSRxnsi0wSW+/CFNhuk1HQ0VXnrNID9AJGqBIBBJj+qeDi+ETnDQ9xvdRZaWt7o7tyt6lVjYgiebZ9J2SdQzwvq6ILWuYYDtJBIs3Yc+E8OCMc8BvaDdQEkE6R6F23mqbfAiSZZ43GNEy51+BuI8wl/H50QY3FwJaOF7Aje4sq3MKtUvcyiWAEgAiZ23DRLeJAOr0lHYfI6m1Z0QOBPajcmDF7e6lNxjyUjC+EG4TO26W9Y0NB2cW6Z4fKY9RwW2f4RmMwdSnTLXPjVT079YB2R3Tt5pJ6Q4E0/gLnjYcfURPD/jiDlmLcXANqFpH93Sbf3g+SnhTVolkWl0xU1mYgiDebEHYgjn+SmxBL2NaCeyXODZ7MuAkgcCdI9E29J8lY5tTEai0iC8nZxMcRxJt3+6UKNQCYgqlkJRp7nuHwjjvIABJgFxgCSQBvAvwWrWX0i459wm/cj8rcHnQaxoTbUBIhwLS0mRA7U8rcNxvUwjjUeKfbuYLRMiCRHlyTX8iafgbujmGZUAETAiBcWHPgVa1uizHi9uZgcuU3Shk+PdTMOd2hbeCL7H94fmukYHEEtDnOY0WILpa3a9+Pgskg6VJbo5xnnRjQYaCZ2OmD7EhJ+NoaHEHgV2XHVG6oe6mQHWcKjdiOAmTeLxYhct6WNis4TxOxkXTWI4aeCsc+ze4n3/XsmLLcSGFt/LhFp/FKzHcFY4Kpt3JWrQ0ZOLMzqm3rn6djDvUAn3lVwZeO/6ovMakv8gPRSZRT1VQLbE3MDbnB4lMuAPlhmX5b92S6x4C/BBOwe435K3xVHT8RBJ20lpHfJmAUA2sLx5c/oJQRN2mVuIw5b9F410wrCoA74pHM78OVlVEQfBEaLsZMhLXTqMQPwgkqZ5cCQZkSDvwsqLKq+l8cDb1V1jKhkOjcRa8kW/JLwwzVoGxFx/RAFynqOvy+v8AVDVSnRHs1Lli0LV6sNSG+vTdLWhr3sHAuggneGm3uhauXVXO+6pPB49sR3GBwHemjBZNVsajwJ+XgPL+vmmHAZBTEl2pzgCGuMCC5t4AAtdcet9HqeguxdwGWYqjSLq5bqeww0mXAcyRM+HePIjKMVh6VNzXNLbidcGe1JIIJmT9FbdIssouaxlTX92B2g9+sEgmDBnabSlbFNpQKTCHCRpAMNbPymLgfrxlLGpF4ZNP3S4LR2Y0q3ZYYvBAuBe1hIGyGZl+podUfDWl3Y7OkAEgFpcNQM3tCqKlOG6er6tkjtTYEizi6ABueaxrsOx/3tckHsk0mve6REuDi0QJ3N5iyfHDTtFk801LeaLyhTpsHabBmdRcdIHPSY0yAP6rbElm9N7Tt8rjvzAFvRLL8yogu0OqOp/K5wO4uY52gbb+qlybpNRpv11G1S4WBNQOuLHsktHOw9VTRJkvVglQ3ZRgnNirVLWt7okk7+Aj9ctMw6S0i4sDpkwSCZuNgOAED2UZwzcWzW2pWdxH3WlomwbeWk94d6JfOSNpvNWqK1QCw7TLEW+R0mP1wUvSt+4q89JaEGYgYh7HinTe6CB8JDri5aDcjcEjZVeF6MYxxdqplobcz62BN/VFDPMZQkue2qI06hL3ADiSI4HiCj8LiKhpCrUIYHARGrgIbLWkB3CwFu9NGM4qlRKcoZHcrAcX0ZxTmkVKVXq9w4wbkTIY1zj6/VUT8lLAWvY+g5oLpqhzQQDcmRI3G0ppwwfUIM1G6jt2qcGfjaYHAczxsr9mFxD2tDcVWZpGm5B1R8LnS3h5SmTkK4xaELJejIe9zaxLYkDTB7QIE33CZcqwwwNQgOFRj9JEgEyIIJHjxCJzHo3iAS9mYkmCHdaGkX3IiwPCYmyIyZmOdTbSquwmIoQWucdTy5p+EEFovsJn1RlCUuWGEoQ+kEz/AC6jWioyaZ06RHZFnDSSRtEEeBS2/ojVcZZVFSJkuJJt8rQfK5gXTl/04+nT006FMsL9Ra13biZEu7OoN2g3hRvyV9EE0aFWDFmubaQdXZJcduW5hIlkjsh2sU95IR8ZgqtCG4lgbq2daOIs7w4d6EzJjW0tWoO1Wa2ASTHIXEbyn/NujTcYwfHTLRvUY6QQLdkxqBvaxkjwS1i+hdRrW9pra0aQBTcWVBJ0uYY+7cA3tTHve8W63OWUN/bwIrKFwDxurTAYf7wNbcuiw3km0BWWa5YaTz+0MDXaQ0MbIEiYdMbGPEwosIWhweWMAABvqiW7bOmZ8ZVEnJbEpSUHuW9DoG+oSXOa2XNkyJAE6hHOJ9AisJ0U6usCNOkS28xBIINrnYjz8ERh8zfUpwHE1Sy0NIGoS7TG5MQ3kCfM+ZblOPrRVbQc9p3Iq0gDflrHfuozWVM6cbwTVhGL6HPry2m6lrADtBlo0ONoAG+9/wA0pvyWqNQFF+phLHCwcHDgWkEju5wul5P0dxPWNrOY6nUEjUKjDEtAnSCQ7a4NrBMFfLq1QONSiOsADRUY9o1ji4h1x4SbJ05aScoY3Lk4DVIYdJ3G4tYzz3QGPdLpmZFzfh4rt9Pozl9Otoqsp9cWzoqyQQZJc1pgVPfbgjsT0XwD9sLRdz0sDPMEQqpNog0ovk+eQrOjULqfOIP4H8PRdUzPoZgJ7FEB0TAc8cY2c6PZL1TotTbOljm777+UOiFtLBKaEh2poBO0WvwKge4pmxWS8bkDlvfnx81WVMuABFvMXHmN/OUdLJqcSo61YinYA8x6LEKZTVE6DSzEUxLnVHuPy9pwAIi4kzPlwsmbI84a5pqk/C2zbyHEwJG44eoQlHLdbnahpcWhoI4mY2GwHMd/NJnSTGsw7X0Wyazj2pIIYLHdu5PLhx2Q/DaN2Z+e8zqIb0mzPrKjgahg2LGusZAnUZvYCwHdKr8mwoq1IEMYB8pDBxMXnUYExPJZkOUftTSajLuIDas2GkS4xfzsQY8UwYLo/pYGuc0XPaeXNeAB2hp2fIJ5CJ3JTRwdsnPy2tlyQ4J9JjXNl4JMTU+Itd8wkA6bbNUtLLHOe55brpgya4BaLXIaJniRe8rzF1SDq6wdidJcP3tJAIAlpIjsnn5KqzfpE6seqYNTGCAGnsE8C79BLLHHoMM83yMGOzegBoYwMNhLgX7i+z+828Z2utV+kBbbUHBoAHYYAQOAEXElU2IrOP8AaOkXkAx4/ReCvTJOo6GlvZAbMkfvEm3iZQUEuijySfYbmHSGq+xIgwLvcRbjHCFrlecV6Wpo0gBx7TpMG0wQRI35qrzGow2aZPdEDbiOKNyTAB7S5wG8DxtdZpGUnyWrMU6o41HG9iQD1cwNyGgSJ5k8Vc4aqPu3aYAd2TrdABAjsl0RqJGxiNkv1qDWfGXGSQYPcAfD0Psgs0zR0dW0lrW2txg73uhpGWRjzielFESBTLyAYcBpEjhqHGZ48VSYzpG51SYIkABgIJgEw51pBgxv6cFrDYkxBJcPiO9pgAd/gpnVwyDwna31ESVqRtcmOmWY2o1hc5uuTMuA+JwgEugzJtJPH0ny7PcTMdVpAMuENaYMwdgl/K+lg0lpYdhebciI4D1+EK6o9JMIbOcG8O1wPHghQ6lfY1Cu54Gra15cNhG491tWw2trRUDhpMtcKjok3vBnwlVOEzOjsypTPcHCfqinY1wBDX0wHcHNLvQl/wBEVQ7Asxz79lqEdc+oCB2DB0mOD9z5pYqdMH1qrQ+topSS4B7mAtaCdOtnaBMRInfY7K3xfRx9WSKrWkuLuy0bwBFzYcY70u4noc5hDtRLdQZqa0EBzvlN7efNGkRk5AGOzd1Su4vdrA7Mm8tbYGOPncqOlXiJFtxaRCusF0KY+Sa7geOloPipMVlOHoEU6lStMSI6v6Fveni6JZIN7lbh8ZpMwd9UtMEXk35/kuy5Lj/uaR5sadQtciSY/XFc7yHLME4UxUbWL3a3SajQyGgkHstkW3EHeU5sz6lQApGm5jGiGPEVaZAi2rgYg3umdvgGOKg7kMrcZxg98CfZS0sxZEucGT++Q3iQN+8FL2W9IKVYgAXLSRaLAwR4ymBulwEieU3WplHKPQhfapVcauHhkhrS4VGzILjEWs3YGd52S/lvSksHbqU3RH9o0NeWx2hrDokG0EyR7dcfSabEekqT9jbEQ0jkQPpELUycnE4z0k6U03hj8Nra5hDg74ZIIlouSRwNyLo/LekrcU0jSRWI/s9QveSacga4idNje0ro2K6KYWoQX4ei6NuyOPcPEpcz77NsNVE0m9Q7m0amH+Jk/QhMrEdHOM0zRk6bk3nTzHAoR9FxDSKT2gxfS64PGeSeh0GqU6ekta+q0y2qKjg50iIc0ttw8uPOixzcdhwNDarQJ7Ia2pSG5Nrm/KB3QhuLS+CjdRH7x8gYXiuHdMMS06X4WgXCxJZUBnvAMArxYOk6Nijpp4kt7JDXQRYiWCYI2Xz5hR2m+I+oXixPn/Uifhfw2d6wTQMPSgRMz32481XZywE3ANiL8hsPBYsVshw4uRNxrj1bb8AfQGFThx3k3Lv9RH0A9F4sXLI78fADiD2W/r5nIKubj9cVixIdMSUNHL5o8rJjxtqdrfDtbksWIBI8nM0Ks37fHvaZ+g9FTtEls37Q38VixEU3qOILoJ+b6lC5ju3w/FYsQY0Qnan5fghGfr1WLFkZ8F/T7MabdlptbgFcUKrv3jx4n+4vViARncbA8f6Jhxp/7Lx1z/8AW7dYsRRYUugNQvoUS8lxOqS4ybbXK9+0LDsDGuDWh3WNGoAAwdxPesWJyU+BayV51tMmddQTxiWWlXfS9xaIaSASCQLAn7wSRzheLFTHwc2XgpuiVQik4gkHU0SDBh0FwnvXasP8IWLFlwgdsnqGxR1L4SvViL4AuSB26irPIO5WLFkE2o3Bm90HmrByHBYsWQexYxGHYXHst9AsWLEQn//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xQVFhQXFxwXGBgYFxgXGBcXFhcXFxccFRQYHCggGBwlHBcXITEhJSkrLi4uFx8zODMsNygtLiwBCgoKDg0OGxAQGywkHyQsLCwsLCwsLCwsLCwsLCwsLCwsLCwsLCwsLCwsLCwsLCwsLCwsLCwsLCwsLCwsLCwsLP/AABEIALcBEwMBIgACEQEDEQH/xAAcAAACAgMBAQAAAAAAAAAAAAADBAIFAAEGBwj/xABAEAABAwIDBAgEBQIFAwUAAAABAAIRAyEEEjFBUWGBBRMicZGhsfAGB8HRFDJC4fFSoiRicoKSFUOyIzNTwtL/xAAaAQADAQEBAQAAAAAAAAAAAAAAAQIDBAUG/8QAKBEAAgIBBAIBAwUBAAAAAAAAAAECEQMEEiExQVETMmFxFCIjQoGx/9oADAMBAAIRAxEAPwDuK1ObpCvSRKOMCPZy9ZnzxUOeQtU8XvTGKw8KrrNIQMs+unREbUVE2uQmqWNUjRY1roOinTrAhCrGUFCeJSVamrGo1BeyUCoqKrbrAxPOowSh9VdAqFWsRAxGFNEbTToVAqdJMDDymKFNbrncqoKEqzQNElUenKzUm9iZNAHFQL0c0kCoNyQURNeFs4pBcguRY0ho1ggvclnKJakOib3dyXdU7lM00EsSY0iLqijmUsigWpFUSlZKiFtAUSCkFAKQSCgkLFoBEhAUQWKULEBR3basJmjjCElUCDmhWZl8MYCIKXxNEESFWNxCbpYiUh2K16HFIvlqtK99EniDCQzMPjITtOuCqJz72RaVYhAJl0SpsZKrqeJTlCrxQUib6CiaCdYQVI0imh0V34ZS6mAnHNWGnZUhAqFOyRx1dtMS7kBqTuAV5QpWXD/E2JBrmnlBLRadNJPqsdRm+OFo0w4vklTFMZ8QPz5WU2xrLjNuMEQfFDpdLVM18hixEHXgZt5pR2Eln/qaG3ZHeeQ4xsUMJgabeGkXvBiNRv4Lzf1OR+Tv/T414LxmODzBGU98jkfuEdtKVXPpZgMhBAsdJvGo0O3crHo8HIJ2W5bPsurTalzltkcmo06gt0QFakgfh5Vq+lK02gu05CsOGWxQAT1SkguYlYCVVgQDRTz2IDmoGJ1KUILwnXtlCexAxRzNqgCjtCHUagoiAtrTVMBIDYKKwSotCPREIECIWIpC0gKO1qpZ6ZeUu9qpmQuSiNqWUHtQy5IYw2qVqo+Ql86xz7JAgdZgQS1HLpQ2uvCCiNOpdPUqiTqM3KAeUDL/AA9ZW2GqhcvhcQrvC1AUykW7aQK0/DjYh0p2ItPvQBKlTsuD6awtOpiqjnkkNcA0TAMNaZtrBPuFd/G3SDqNFoE9t8Ogx2RrfmPBcuzDNqHNmMRBB5bj7lcGty/0O7SYv7i2PwWY3JyCJBJiLiwnSY1R6PRDSM7i0TeXSSbDYCsxpHaY0ueXGBvIJAiBvsIG9eifBvwo3DMFbEhvXRMatpDcN7t52aDefObOuX7Tn+jfgiq8h2RrAR+Yy0kEf067tYV7R+DWsbDq1+4fdD+JPjfITToiXd8DjJ+g3ahchR6erVHgVXSHkQdA1wuQN4MEX3hEcji90SfjeT9sujp8T0GG6VqR73QhUuhaxaHNZIImxGiRPSjatV9OwqU9WjUNNx3xPmExTcW/lJHcSPRepieaeNSUlz7R5+WGPHkcWuiNfoyoNWH3wSFWjCv8P05UbZxzt3O15FPPw1DFNJZ2X7QdR3bwh58mN/yx49oXxQn9D59M4Sq1LPCtelcA+i/K8dx2EKseuqMlJWjnaadMXel3lHeUCoqADF1qq1Ea26JUpIGJMCPSpo9PDorKSQAqdKSjdUmm04CKykgBdmFssT4YsQBbPQXqTnoZcmzMBWclnlMVSlaiQiGdbFVCcUJxQMaDgouEmUk9xWvxBCCh11SFo1J0VbVqkrKdUgoHRa0irTCV1z9OoVa4arbiqQzqcFiJT4jVc3g6hCuMNUlVQWVnzBwBq4cOb/23AuG9psfCx5Lh8BIphxj8oBO+wn0Xo/xTjhRwlV8SS3IO9/ZB5STyXl2DqmpkpMu55FMDi50N84Xl62KU7R6ejk3A9C+XPQYc44p4sCW0hszfrfyiBxncEb5g/Ejm/wDo0jBJudw7t/2ncunxj2YbC5RZtNkcYAue83PeV5BXxhqlzz+ol2Y3iQIAG4AQvKvc/sdKVuytrFwuASZGv9yaFWCyWlotqbHeBxCj+IbtcXfwiGq0gszaQYNxckctALcFt4H0yl+IOknU8e6rSfDhkva80qYII0IgDwV/0N8btc7q8SBTfoHj8h3SDdnmO5cp8Q4QZszbG08haeVp4KvxjQ6D/lHnMT4Lpw5ZY0qM82KOXlnsr0OhiXU3h7TceY2grgPhLpt1GGveXUCIEyTTI3To3eOY2z2r3L0YZI5Y/wDTysuKWKR2PSVEYuhIiYkHd7uCvPKrSCQddD3rs/hLEHK9s6ER/u/cea5/p+hFZ0aO7Xjr5hc2nbhkli/1GuZb8amUj2qHVpt1NSZSXejkF6OHUyy6bDVENTGCFOUXqoRGuhYXpDNU2KbNYUGuW21MqQDgpBbSwxqxKwsO5y1nU3MSzgqMzb3IL1pzlCZSAG9AcUaoEu8oGRcUMhY5yhmQUkYQtDVblbYgY5QKssOxV2HarjDMVoB7CtVthmxdI4ZisqTVoI435o9KgNpURqTnd5tbb/n5JH5VUOtx1ORZjXVOYGQDxeDyVT8yKk41w3Na3+1p/wDsVdfJPEf46qCdMOTH++nPqF4euk/3M9bTKoI7D5lY2KfVgwDr3CT9F5pTxADcusXHdJ15r0P4kwoxGOwlBwJbUrdqDqxlN1QidRZpCR+ZPwth8MaNagzJmcab2icpljnAgE2u3ZvXBgVws6XJR4OIZVIOjbgW7kd9Vx1YCQ2DG21/fFAYxhGsbJO2+/uRqWGaXWq7R4zB9PNasCqxbusDh/TbjEyAeUqs6mSW7m+Qiy6TpfoerRYcRANKoSzML5SGgDPuDoMHlqQuew7+1PePfitI9CN0qYDDI1Mg8l1PQHSoLG03mHDstnaNgnfs5LmadgL7R9wmqtEOa8tvIzjXUQR5rTHkcJWjLLjWSNM9U+FDer/pHjJhIdMVs1TukW/1OP1U/hmu5mBbVqWfV7Xexs5THGJ5qpa4kAnWPqT9Vvilv1La6o4px2YKfsK5i0WrCVo1V6RxGFba5L1aiWOLCBoeqVQln4gKurYkkoYeVJVD7sVuUDWJSocpgoAbFQrSGKpWIJo6JziFsNlP4nBRoZS7KOwoIoRrUkrUpkKxq4YhJvcdqAQKm7NY6pfE0SE4xjTwKZoUiRDuRSGc89CJVvicIJSFXDwgpMUzJikgPbBRKKaLotcKxXmFYqbAOXQYMLRCHsMxWFNqXotTdMq0JnjPzHB/GVO9v/iwKXyqx4pdJsBt1jXUZ2S4Zmz3uYwc1ZfNBjRiZ25Gk/8AI/YLgKzi12dpLXDK4EWIcIIIO+RK8XUx3SlH8nrYPoiz6PrubRxdOq4SA1wn+kuESOUjmuN+cXTrXMw1JpGY1ett/S1rmX4EvHgVyL/mbXewNq0mOfoXgls8cm/uI5Kg6Truq1BVcS5ziL7gNAN0SuDBjnCO2RvJJuy7NUO7QaIEGJU8NWpt7TxIjZrzjiqfC4uGwZv9FDEvmADrvO2Bb18FptA9r+AKlHGdHZCA4Eup1GHgdDyggrhPiX5fVsMScO11WlMhv/caNxH6xxF+C4roDp+vhKgqUH5TMEG7XiSYc3brrqvUejfmxSewHEU3UzoS3ttOzdPkracejOmnweX4TC1wQ00qubcab5m+yF3Pw18KVTFXFA0qLQCWus90CII1aO+/qr7HfMnCtHZcXEiYghcr0x8V1MUcv/t09wMki/IaKW2/A7bLXp3pfrqopsIDY2bGNuANklDLlxnRVQ52vJOpnl7K6vrF6Gigop+zg1d2l4COqILqpW3PQnOXccYKs4oEph90CsbIKQBxWw5LvqLTXqLKHBURmNJSlMSnKT4smSwwprFuCsTEen1uiiLquxGBINl3BoIFfANcsFkLeM4Z2G2KsxWFg2Xb4zofdqqPEYVwJBC0U0yHBo5gMunadXfrsTNXB7YhBdQO20JioUq1QfzC6WcWlWJaDILRKRq0kCAVcCDogOwmVWWHMKNS8yqRVg8IOCusKSqzDNCew9cBaIdl/hjsRzZI4WoHC2xPDRaIlnkvzHxA/FVJ1ysA7ov6riaxkjcR9f4XW/MVv+Nff9LT/aPsuSqE6breB/ZeLmX8kvyz18P0L8AHtkuG4/ZWdFzurbfYPCf2VQXdsnv81cNYMje4fvdYyNgAqum0m3jfYiurOyyZ8Btn7oLsuh3WWVHAU7GeHIqRkKbexPEfdTIPVgjhPOD9UNxhjBwnwEJnCjsxvv5KhC2JZeRsAH0XQdHvBLQRsVA147QOsk8gbfVXWGqjISLGI9+ISkIhhn2B3EzzK6stXF4I6jj9Wfuu4ZTkDuXbo+2ji1nSBOKC5yc/DobqIXccIkVCqLJw0dyTrtJtCCkVdZy3QBKm6jdN9XDbLOi2wuHp2TWFw97pbDNKdiFRkxggLEMNO9Ygmj3Gp0hSBgvaD3hbdiGEWcPFea1Mewflmdb6eN0CpjZP5iI3WE22jXVcKidnyN+D0pz0rWptOoXnv4+oNHmN82ug1cc/geO1VRG476rggQbKvq9GC9lzWC6TEXc4X1v6bE/QxztlU+J9+SN9EtxZPE9FEaApXE9HkgWIT2I6ZqRGYcYZJ57En/1V03JPGCPfgqWYhqIs3BkapephDMcVY/j5/UPFLVsTxB8lUcyCgFLo9w1CabhY2hKOxRjZbcZSeIx7pMbtv7aLZZPQ9pfUngGx80/hsWdDfiuMoY82MTzhOYbGukDLHPjuAVfM/QOBxvzBfGNqf6W/+PvxXKPdrxk+qsfivpDrsVVqDSco7mgN+nmqxt49715mR3Js9TEqgkLVPzSrmjiG9U0E3gD1Kq+rzabASfomKTS1jc1pmPv5rN9GhlVxIIAHLch1xDAN9/ojOIve1/Am1kr0hZ0A2gJLso0a0gWiAR9ZRqWIgt7p8Gn6pEqbneMKqEbD+3PFWAxMMgG8jwsquFmaUNWBeYfECR3x43+i9FwLJpMnXKJXlWBuf9zfMwvbqdGllAy6AC0rp03Emzi1nSRUuICA587FdPw9PZPj+yC+iwDTxP8AC7dyODaVbTHcgOy7FZ1skRA8/ukqlIbAORRuQ0irfSQ3C/BN1KY005/st4fK22WTvIlS5IqgDKkbERhJKeD2x+UeA9FIEAflb74o3CFQDvWJsxu9+KxPehUXbqdMm5Bje4+krbA0GWi++Ce6NyTp1RMjTuPqCExUxQiA424H915LUi3FknEHUeX1SuIYOA8Lpnrgf1+QWszdZkenNZ3JdEqLFKbgIsfNNSY/KPJEOIBE/U/dbp1wRa4Q977RaiLgmdPD7InW8P7VhxA3ec+F0KpiD7++1ChL0X/gT8xv6FbFIAW07gD5pY4hw0vxi3ogvxomDY7TJ+62jGfolpjbss3LeEwFE026jJMXgT/CWfi9hgjj+3uyAytlb2S0cBaN+zmrW77g7ob6oawO/wCyrfiDpAUKDn2zHsM4OdPjAk8kzh6ztC4HjJJ8IXK/MfFEmiybQ53jAHoUOclwVixtzSZylSqI939/VYHDUD37KETKiDb3NlmemdN0BgmilLtXb90jbyPiifElNpo0iG2aS0kW1A//ACnXNAYMu4WlT6kVqbmGwIiTPZ0g6GTPJF8HEp3OzjcLSB1m/ol8YBm8E71xY4tLbtMEQBEbFHHUw+CwXA04JLs7kxF7dFp1MkTBj+Y9FMG4kbIXafCmHp1MM4HWT4DTzKqyZz2qzieqcRoYAnkgr1Or0cwNIytHYy77CfuvMsXQLHuadhhU1ROPJuC9GmXtaP1PaP7gvV34n370XkmCqZajHbnNPgQV6k4SQAShSSMtQraDnEnZ75rX4o6eSUL4n1980E1BO4H+Nsqoyk+jlceB9+L3+dktVxQjVK1X24JV5tY+f0V/NJdk7EHfifHeoNrcY3qvrOjvUAXxZpj3s1UvM34HtLX8SNdfe5Tp4sm/vwVOKh225JmlUSjmS7CixdjXe2rEu0W2+f2WLT9REnadJ+BJ2NB1m1++dVovDDFQm2kRHibJakbky9xOoFm8hNtJRG4wixAjSCb+ACVGlm678wkObHfs5BLU67swFiN229rRr70SGMxPVklsRPgmMP01YGwAufe1cz1EEEXfSLlzDppIm5+k+S06r2QJudmWCe4GVHDY1tQgNA1s502JtOizHYtrR1dFmeq4m85gDMCCNZ3R+lavIkrZe0RxGJc3shryS6B2XCG7yYDb6p1te1uyZ2gXG+QUvgA5xyufLry+o4NE7gTodw0R34R7ZDg4G07TvGltCrUk1aBoLTe4i0HjeECs586xyP3v5JnDUKehNQcwRz3IVTq/0GpzA1HEbFLyV2Jx4sUxb3BxvI2CChU8RmMRB4zrHcmKzWkZmn3vCrusId+Rx27fqfoqhlT6FRbYds7b7gdPBcT8XObUrOcXABgFNovLiJLiOAJIkwLLpsNitWhtjYkG7bcbjwVD0hgKT51DgIESYa10ZnDUTM81GXJbpG2Gk7OWbTkmDYeexbw2GLqjWtgkkfwraj0HszC53byR3SlmdGFrpMSHWB1JncL67+Kzs6dy6Ld1VzDDmkd4OzvT+Ee0i2vd9Snm7A89gmDN44TPDiqw1WXLbZXQZht5i2w6HTcq+SF0cNJ9FD8WkCs0DXJcgkzJMTps9VXYTEBv3TNdrn1XPkO0m0iIsIITGBwLS0umWuABkEQYuOPfxUza7OyLUYqyVDF04JJ98Y4Sr/oHHMIIDhOkbh9AuU/CkA9mYnZuCtMFVLWN7Dg4bcpEibX5hZyXAsvMTqK+KsBPhu4knzXAfEI/xDzvg/2hdlTqBwEgW2wSecJSr0K15zOYXEkGdIECxkglEMirhMyxy2s4loXoGBxTnsYd4bx1F/p4pJ/QtiBSaLQDI7pN1Y4bDup5TILWCI2mO4XSlOT6RWSW7wCrYkgRt057fKynUqC0nZ7lQfhnOgzA1gzMkybbFN+FdIvHDKb6bY4K4SaaM+/BHrRu98wodfuA7vYCK7DO1mD3WSWJw9YHsNcQdXANseAJ0XTvROxmPa4kSBHGPRGpkA7BPgk8O2obOa7M07QYI4EWlWDWUzTP/wAgINyb3gwNyN6G4NGi0kgzBG+0rdamIzW7xs4mFlSsGHtT4QDbeqjGdLB4IFhOzcFGTJFcNGaiNM6QEau8Vtc+MfGz0WKUbfD9j0vENc6144/UGEpVwB7OZ0N2TEHlmTuPx1Ogwmo4vefyjNt4ncuYx3SRqkSJ3Rs7vvrZa7jJIvj0UxxkuJtBAA2cVWY/ouiCQHPzC42ibGLRtGnFVTAb5Wkbe/vsmWZmguIMNEnYLbzsH3WGyC6RolR0XR7W0/z0nGnAGbPDZ2DM05hsuBu0V7/1DsNGGphhDiQ8tzQP6bCHWi9j6rhm9LmtkpwMjJcDqdgAJ0gEn/kr3obElrsrTAcdNkwToI3I48lU0HoUHNlt41zECbH/ACttsvc8d0KxqdYS17XA6yIcTGX80jcDdWFfEGTmvG8mPCVX1X5zAgDfsHcrWNEWbZgqvadmALoy6CBa0uNj+a/ghVWVGvEkGbNvNxE8tU1VxopdkOkakxP7cbqH4tjmkEFwJmCBHgPVYvHfA2k+QAwbn3a5pAaIa4C8Ek9q40/lA/HNbEgtAEwJvBLdBYwQRHBOYeqwGQ1hOl4m43i+1DqUgST2Y0GnZjdaZR8LvjoilZW1ari7sgZTJJaN0kTF4gcduxMYPrXHtkNYTbLn7idE5QblEZbd0c5G1HpidfT1JVrD5FwI18C8vzdaLaaye8eGs6KNPotwmTnJky5wn6KzqADT352Qqde8OAAG2fuAqUFZSor6uAcW5SLW/Vl9LrTOiDBBsHAiA4kQdhEKyLA64db/ACgHxIKnRe2LvdzAH7o2IZVN6F4M/wCOk7itn4dpxEDnP3V2C02kEH3ojDDiLkeSbpdlK2cr/wBCymzWHlI8wiswjgIyiBoNg7gNF0z4GluY9NUMUiSYJM8SJUbl6K2so24Z87BwMohw50tB3fwm6rtQaZG8zqg1Jyy1scz5nVXYugLcNBkjmAD78FCpTOw+Y9IWCvB2TwLkyariLt9fsgBJtE7vQKPVuH9XkmmAibEHx9EMPItIdxmD4JcDF3A7QeQEoJ7+W1WIvaY+qDUpkzMTwggDifonwIRLyLB1937qLnTr5qVSgDt2xuQnUnbI8h4WQURqO1FxIg31neNCqSv0M3VlTLwdp4jRW7s0w70+yHUbwnuRRQnheh6IaA8MLtpzuueRC2tHAD+j34rEqGA6R+Js5jqmEAmZm42DhF9+qZpdJU6otTaHTPZkAE7Li6xYkwlCKXAwaRm9jr/Mc0h0vTqtyZhAMw2QZ493fdYsUN8kRIdB1MlUNe7tObliCdc1pFtg8V1GILmMzN1MQRI/UP3HNYsVrwGRUyDa7yLk+JJ8diMyocsea0sVmBhA3uPMojKEQZdzNr8AsWIQWELW7Z996k3FNAgA+nosWJiNnGjT6T6oorjLqfp91ixIYuXRcEmd6M0PIu1scTPvVYsQgMoxG4m1v3TDK7m/lgE7Tr6LFiT5GmCr4+Cfy5o1AMx3lQbiHAibzpM2lYsUlp8DGHMk+Wwc0+xn+YxwsfGVtYs5to0iCq1gSRI3aG/ek3bmjwOpOkysWLRdES7E8J+aCTr3+quaRtr63WLESY4q2CcwRJgbxH2SOJw52WGwCPe5YsSiwYu2rF+UaeiHUd/TFzps52utLFQEqTxF2FuwwQf5UX0wbDz275C0sQuxvhAK1AC2hSIdstuWLExkch3ArFixMR//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UUExQVFhQXFxwXGBgYFxgXGBcXFhcXFxccFRQYHCggGBwlHBcXITEhJSkrLi4uFx8zODMsNygtLiwBCgoKDg0OGxAQGywkHyQsLCwsLCwsLCwsLCwsLCwsLCwsLCwsLCwsLCwsLCwsLCwsLCwsLCwsLCwsLCwsLCwsLP/AABEIALcBEwMBIgACEQEDEQH/xAAcAAACAgMBAQAAAAAAAAAAAAADBAIFAAEGBwj/xABAEAABAwIDBAgEBQIFAwUAAAABAAIRAyEEEjFBUWGBBRMicZGhsfAGB8HRFDJC4fFSoiRicoKSFUOyIzNTwtL/xAAaAQADAQEBAQAAAAAAAAAAAAAAAQIDBAUG/8QAKBEAAgIBBAIBAwUBAAAAAAAAAAECEQMEEiExQVETMmFxFCIjQoGx/9oADAMBAAIRAxEAPwDuK1ObpCvSRKOMCPZy9ZnzxUOeQtU8XvTGKw8KrrNIQMs+unREbUVE2uQmqWNUjRY1roOinTrAhCrGUFCeJSVamrGo1BeyUCoqKrbrAxPOowSh9VdAqFWsRAxGFNEbTToVAqdJMDDymKFNbrncqoKEqzQNElUenKzUm9iZNAHFQL0c0kCoNyQURNeFs4pBcguRY0ho1ggvclnKJakOib3dyXdU7lM00EsSY0iLqijmUsigWpFUSlZKiFtAUSCkFAKQSCgkLFoBEhAUQWKULEBR3basJmjjCElUCDmhWZl8MYCIKXxNEESFWNxCbpYiUh2K16HFIvlqtK99EniDCQzMPjITtOuCqJz72RaVYhAJl0SpsZKrqeJTlCrxQUib6CiaCdYQVI0imh0V34ZS6mAnHNWGnZUhAqFOyRx1dtMS7kBqTuAV5QpWXD/E2JBrmnlBLRadNJPqsdRm+OFo0w4vklTFMZ8QPz5WU2xrLjNuMEQfFDpdLVM18hixEHXgZt5pR2Eln/qaG3ZHeeQ4xsUMJgabeGkXvBiNRv4Lzf1OR+Tv/T414LxmODzBGU98jkfuEdtKVXPpZgMhBAsdJvGo0O3crHo8HIJ2W5bPsurTalzltkcmo06gt0QFakgfh5Vq+lK02gu05CsOGWxQAT1SkguYlYCVVgQDRTz2IDmoGJ1KUILwnXtlCexAxRzNqgCjtCHUagoiAtrTVMBIDYKKwSotCPREIECIWIpC0gKO1qpZ6ZeUu9qpmQuSiNqWUHtQy5IYw2qVqo+Ql86xz7JAgdZgQS1HLpQ2uvCCiNOpdPUqiTqM3KAeUDL/AA9ZW2GqhcvhcQrvC1AUykW7aQK0/DjYh0p2ItPvQBKlTsuD6awtOpiqjnkkNcA0TAMNaZtrBPuFd/G3SDqNFoE9t8Ogx2RrfmPBcuzDNqHNmMRBB5bj7lcGty/0O7SYv7i2PwWY3JyCJBJiLiwnSY1R6PRDSM7i0TeXSSbDYCsxpHaY0ueXGBvIJAiBvsIG9eifBvwo3DMFbEhvXRMatpDcN7t52aDefObOuX7Tn+jfgiq8h2RrAR+Yy0kEf067tYV7R+DWsbDq1+4fdD+JPjfITToiXd8DjJ+g3ahchR6erVHgVXSHkQdA1wuQN4MEX3hEcji90SfjeT9sujp8T0GG6VqR73QhUuhaxaHNZIImxGiRPSjatV9OwqU9WjUNNx3xPmExTcW/lJHcSPRepieaeNSUlz7R5+WGPHkcWuiNfoyoNWH3wSFWjCv8P05UbZxzt3O15FPPw1DFNJZ2X7QdR3bwh58mN/yx49oXxQn9D59M4Sq1LPCtelcA+i/K8dx2EKseuqMlJWjnaadMXel3lHeUCoqADF1qq1Ea26JUpIGJMCPSpo9PDorKSQAqdKSjdUmm04CKykgBdmFssT4YsQBbPQXqTnoZcmzMBWclnlMVSlaiQiGdbFVCcUJxQMaDgouEmUk9xWvxBCCh11SFo1J0VbVqkrKdUgoHRa0irTCV1z9OoVa4arbiqQzqcFiJT4jVc3g6hCuMNUlVQWVnzBwBq4cOb/23AuG9psfCx5Lh8BIphxj8oBO+wn0Xo/xTjhRwlV8SS3IO9/ZB5STyXl2DqmpkpMu55FMDi50N84Xl62KU7R6ejk3A9C+XPQYc44p4sCW0hszfrfyiBxncEb5g/Ejm/wDo0jBJudw7t/2ncunxj2YbC5RZtNkcYAue83PeV5BXxhqlzz+ol2Y3iQIAG4AQvKvc/sdKVuytrFwuASZGv9yaFWCyWlotqbHeBxCj+IbtcXfwiGq0gszaQYNxckctALcFt4H0yl+IOknU8e6rSfDhkva80qYII0IgDwV/0N8btc7q8SBTfoHj8h3SDdnmO5cp8Q4QZszbG08haeVp4KvxjQ6D/lHnMT4Lpw5ZY0qM82KOXlnsr0OhiXU3h7TceY2grgPhLpt1GGveXUCIEyTTI3To3eOY2z2r3L0YZI5Y/wDTysuKWKR2PSVEYuhIiYkHd7uCvPKrSCQddD3rs/hLEHK9s6ER/u/cea5/p+hFZ0aO7Xjr5hc2nbhkli/1GuZb8amUj2qHVpt1NSZSXejkF6OHUyy6bDVENTGCFOUXqoRGuhYXpDNU2KbNYUGuW21MqQDgpBbSwxqxKwsO5y1nU3MSzgqMzb3IL1pzlCZSAG9AcUaoEu8oGRcUMhY5yhmQUkYQtDVblbYgY5QKssOxV2HarjDMVoB7CtVthmxdI4ZisqTVoI435o9KgNpURqTnd5tbb/n5JH5VUOtx1ORZjXVOYGQDxeDyVT8yKk41w3Na3+1p/wDsVdfJPEf46qCdMOTH++nPqF4euk/3M9bTKoI7D5lY2KfVgwDr3CT9F5pTxADcusXHdJ15r0P4kwoxGOwlBwJbUrdqDqxlN1QidRZpCR+ZPwth8MaNagzJmcab2icpljnAgE2u3ZvXBgVws6XJR4OIZVIOjbgW7kd9Vx1YCQ2DG21/fFAYxhGsbJO2+/uRqWGaXWq7R4zB9PNasCqxbusDh/TbjEyAeUqs6mSW7m+Qiy6TpfoerRYcRANKoSzML5SGgDPuDoMHlqQuew7+1PePfitI9CN0qYDDI1Mg8l1PQHSoLG03mHDstnaNgnfs5LmadgL7R9wmqtEOa8tvIzjXUQR5rTHkcJWjLLjWSNM9U+FDer/pHjJhIdMVs1TukW/1OP1U/hmu5mBbVqWfV7Xexs5THGJ5qpa4kAnWPqT9Vvilv1La6o4px2YKfsK5i0WrCVo1V6RxGFba5L1aiWOLCBoeqVQln4gKurYkkoYeVJVD7sVuUDWJSocpgoAbFQrSGKpWIJo6JziFsNlP4nBRoZS7KOwoIoRrUkrUpkKxq4YhJvcdqAQKm7NY6pfE0SE4xjTwKZoUiRDuRSGc89CJVvicIJSFXDwgpMUzJikgPbBRKKaLotcKxXmFYqbAOXQYMLRCHsMxWFNqXotTdMq0JnjPzHB/GVO9v/iwKXyqx4pdJsBt1jXUZ2S4Zmz3uYwc1ZfNBjRiZ25Gk/8AI/YLgKzi12dpLXDK4EWIcIIIO+RK8XUx3SlH8nrYPoiz6PrubRxdOq4SA1wn+kuESOUjmuN+cXTrXMw1JpGY1ett/S1rmX4EvHgVyL/mbXewNq0mOfoXgls8cm/uI5Kg6Truq1BVcS5ziL7gNAN0SuDBjnCO2RvJJuy7NUO7QaIEGJU8NWpt7TxIjZrzjiqfC4uGwZv9FDEvmADrvO2Bb18FptA9r+AKlHGdHZCA4Eup1GHgdDyggrhPiX5fVsMScO11WlMhv/caNxH6xxF+C4roDp+vhKgqUH5TMEG7XiSYc3brrqvUejfmxSewHEU3UzoS3ttOzdPkracejOmnweX4TC1wQ00qubcab5m+yF3Pw18KVTFXFA0qLQCWus90CII1aO+/qr7HfMnCtHZcXEiYghcr0x8V1MUcv/t09wMki/IaKW2/A7bLXp3pfrqopsIDY2bGNuANklDLlxnRVQ52vJOpnl7K6vrF6Gigop+zg1d2l4COqILqpW3PQnOXccYKs4oEph90CsbIKQBxWw5LvqLTXqLKHBURmNJSlMSnKT4smSwwprFuCsTEen1uiiLquxGBINl3BoIFfANcsFkLeM4Z2G2KsxWFg2Xb4zofdqqPEYVwJBC0U0yHBo5gMunadXfrsTNXB7YhBdQO20JioUq1QfzC6WcWlWJaDILRKRq0kCAVcCDogOwmVWWHMKNS8yqRVg8IOCusKSqzDNCew9cBaIdl/hjsRzZI4WoHC2xPDRaIlnkvzHxA/FVJ1ysA7ov6riaxkjcR9f4XW/MVv+Nff9LT/aPsuSqE6breB/ZeLmX8kvyz18P0L8AHtkuG4/ZWdFzurbfYPCf2VQXdsnv81cNYMje4fvdYyNgAqum0m3jfYiurOyyZ8Btn7oLsuh3WWVHAU7GeHIqRkKbexPEfdTIPVgjhPOD9UNxhjBwnwEJnCjsxvv5KhC2JZeRsAH0XQdHvBLQRsVA147QOsk8gbfVXWGqjISLGI9+ISkIhhn2B3EzzK6stXF4I6jj9Wfuu4ZTkDuXbo+2ji1nSBOKC5yc/DobqIXccIkVCqLJw0dyTrtJtCCkVdZy3QBKm6jdN9XDbLOi2wuHp2TWFw97pbDNKdiFRkxggLEMNO9Ygmj3Gp0hSBgvaD3hbdiGEWcPFea1Mewflmdb6eN0CpjZP5iI3WE22jXVcKidnyN+D0pz0rWptOoXnv4+oNHmN82ug1cc/geO1VRG476rggQbKvq9GC9lzWC6TEXc4X1v6bE/QxztlU+J9+SN9EtxZPE9FEaApXE9HkgWIT2I6ZqRGYcYZJ57En/1V03JPGCPfgqWYhqIs3BkapephDMcVY/j5/UPFLVsTxB8lUcyCgFLo9w1CabhY2hKOxRjZbcZSeIx7pMbtv7aLZZPQ9pfUngGx80/hsWdDfiuMoY82MTzhOYbGukDLHPjuAVfM/QOBxvzBfGNqf6W/+PvxXKPdrxk+qsfivpDrsVVqDSco7mgN+nmqxt49715mR3Js9TEqgkLVPzSrmjiG9U0E3gD1Kq+rzabASfomKTS1jc1pmPv5rN9GhlVxIIAHLch1xDAN9/ojOIve1/Am1kr0hZ0A2gJLso0a0gWiAR9ZRqWIgt7p8Gn6pEqbneMKqEbD+3PFWAxMMgG8jwsquFmaUNWBeYfECR3x43+i9FwLJpMnXKJXlWBuf9zfMwvbqdGllAy6AC0rp03Emzi1nSRUuICA587FdPw9PZPj+yC+iwDTxP8AC7dyODaVbTHcgOy7FZ1skRA8/ukqlIbAORRuQ0irfSQ3C/BN1KY005/st4fK22WTvIlS5IqgDKkbERhJKeD2x+UeA9FIEAflb74o3CFQDvWJsxu9+KxPehUXbqdMm5Bje4+krbA0GWi++Ce6NyTp1RMjTuPqCExUxQiA424H915LUi3FknEHUeX1SuIYOA8Lpnrgf1+QWszdZkenNZ3JdEqLFKbgIsfNNSY/KPJEOIBE/U/dbp1wRa4Q977RaiLgmdPD7InW8P7VhxA3ec+F0KpiD7++1ChL0X/gT8xv6FbFIAW07gD5pY4hw0vxi3ogvxomDY7TJ+62jGfolpjbss3LeEwFE026jJMXgT/CWfi9hgjj+3uyAytlb2S0cBaN+zmrW77g7ob6oawO/wCyrfiDpAUKDn2zHsM4OdPjAk8kzh6ztC4HjJJ8IXK/MfFEmiybQ53jAHoUOclwVixtzSZylSqI939/VYHDUD37KETKiDb3NlmemdN0BgmilLtXb90jbyPiifElNpo0iG2aS0kW1A//ACnXNAYMu4WlT6kVqbmGwIiTPZ0g6GTPJF8HEp3OzjcLSB1m/ol8YBm8E71xY4tLbtMEQBEbFHHUw+CwXA04JLs7kxF7dFp1MkTBj+Y9FMG4kbIXafCmHp1MM4HWT4DTzKqyZz2qzieqcRoYAnkgr1Or0cwNIytHYy77CfuvMsXQLHuadhhU1ROPJuC9GmXtaP1PaP7gvV34n370XkmCqZajHbnNPgQV6k4SQAShSSMtQraDnEnZ75rX4o6eSUL4n1980E1BO4H+Nsqoyk+jlceB9+L3+dktVxQjVK1X24JV5tY+f0V/NJdk7EHfifHeoNrcY3qvrOjvUAXxZpj3s1UvM34HtLX8SNdfe5Tp4sm/vwVOKh225JmlUSjmS7CixdjXe2rEu0W2+f2WLT9REnadJ+BJ2NB1m1++dVovDDFQm2kRHibJakbky9xOoFm8hNtJRG4wixAjSCb+ACVGlm678wkObHfs5BLU67swFiN229rRr70SGMxPVklsRPgmMP01YGwAufe1cz1EEEXfSLlzDppIm5+k+S06r2QJudmWCe4GVHDY1tQgNA1s502JtOizHYtrR1dFmeq4m85gDMCCNZ3R+lavIkrZe0RxGJc3shryS6B2XCG7yYDb6p1te1uyZ2gXG+QUvgA5xyufLry+o4NE7gTodw0R34R7ZDg4G07TvGltCrUk1aBoLTe4i0HjeECs586xyP3v5JnDUKehNQcwRz3IVTq/0GpzA1HEbFLyV2Jx4sUxb3BxvI2CChU8RmMRB4zrHcmKzWkZmn3vCrusId+Rx27fqfoqhlT6FRbYds7b7gdPBcT8XObUrOcXABgFNovLiJLiOAJIkwLLpsNitWhtjYkG7bcbjwVD0hgKT51DgIESYa10ZnDUTM81GXJbpG2Gk7OWbTkmDYeexbw2GLqjWtgkkfwraj0HszC53byR3SlmdGFrpMSHWB1JncL67+Kzs6dy6Ld1VzDDmkd4OzvT+Ee0i2vd9Snm7A89gmDN44TPDiqw1WXLbZXQZht5i2w6HTcq+SF0cNJ9FD8WkCs0DXJcgkzJMTps9VXYTEBv3TNdrn1XPkO0m0iIsIITGBwLS0umWuABkEQYuOPfxUza7OyLUYqyVDF04JJ98Y4Sr/oHHMIIDhOkbh9AuU/CkA9mYnZuCtMFVLWN7Dg4bcpEibX5hZyXAsvMTqK+KsBPhu4knzXAfEI/xDzvg/2hdlTqBwEgW2wSecJSr0K15zOYXEkGdIECxkglEMirhMyxy2s4loXoGBxTnsYd4bx1F/p4pJ/QtiBSaLQDI7pN1Y4bDup5TILWCI2mO4XSlOT6RWSW7wCrYkgRt057fKynUqC0nZ7lQfhnOgzA1gzMkybbFN+FdIvHDKb6bY4K4SaaM+/BHrRu98wodfuA7vYCK7DO1mD3WSWJw9YHsNcQdXANseAJ0XTvROxmPa4kSBHGPRGpkA7BPgk8O2obOa7M07QYI4EWlWDWUzTP/wAgINyb3gwNyN6G4NGi0kgzBG+0rdamIzW7xs4mFlSsGHtT4QDbeqjGdLB4IFhOzcFGTJFcNGaiNM6QEau8Vtc+MfGz0WKUbfD9j0vENc6144/UGEpVwB7OZ0N2TEHlmTuPx1Ogwmo4vefyjNt4ncuYx3SRqkSJ3Rs7vvrZa7jJIvj0UxxkuJtBAA2cVWY/ouiCQHPzC42ibGLRtGnFVTAb5Wkbe/vsmWZmguIMNEnYLbzsH3WGyC6RolR0XR7W0/z0nGnAGbPDZ2DM05hsuBu0V7/1DsNGGphhDiQ8tzQP6bCHWi9j6rhm9LmtkpwMjJcDqdgAJ0gEn/kr3obElrsrTAcdNkwToI3I48lU0HoUHNlt41zECbH/ACttsvc8d0KxqdYS17XA6yIcTGX80jcDdWFfEGTmvG8mPCVX1X5zAgDfsHcrWNEWbZgqvadmALoy6CBa0uNj+a/ghVWVGvEkGbNvNxE8tU1VxopdkOkakxP7cbqH4tjmkEFwJmCBHgPVYvHfA2k+QAwbn3a5pAaIa4C8Ek9q40/lA/HNbEgtAEwJvBLdBYwQRHBOYeqwGQ1hOl4m43i+1DqUgST2Y0GnZjdaZR8LvjoilZW1ari7sgZTJJaN0kTF4gcduxMYPrXHtkNYTbLn7idE5QblEZbd0c5G1HpidfT1JVrD5FwI18C8vzdaLaaye8eGs6KNPotwmTnJky5wn6KzqADT352Qqde8OAAG2fuAqUFZSor6uAcW5SLW/Vl9LrTOiDBBsHAiA4kQdhEKyLA64db/ACgHxIKnRe2LvdzAH7o2IZVN6F4M/wCOk7itn4dpxEDnP3V2C02kEH3ojDDiLkeSbpdlK2cr/wBCymzWHlI8wiswjgIyiBoNg7gNF0z4GluY9NUMUiSYJM8SJUbl6K2so24Z87BwMohw50tB3fwm6rtQaZG8zqg1Jyy1scz5nVXYugLcNBkjmAD78FCpTOw+Y9IWCvB2TwLkyariLt9fsgBJtE7vQKPVuH9XkmmAibEHx9EMPItIdxmD4JcDF3A7QeQEoJ7+W1WIvaY+qDUpkzMTwggDifonwIRLyLB1937qLnTr5qVSgDt2xuQnUnbI8h4WQURqO1FxIg31neNCqSv0M3VlTLwdp4jRW7s0w70+yHUbwnuRRQnheh6IaA8MLtpzuueRC2tHAD+j34rEqGA6R+Js5jqmEAmZm42DhF9+qZpdJU6otTaHTPZkAE7Li6xYkwlCKXAwaRm9jr/Mc0h0vTqtyZhAMw2QZ493fdYsUN8kRIdB1MlUNe7tObliCdc1pFtg8V1GILmMzN1MQRI/UP3HNYsVrwGRUyDa7yLk+JJ8diMyocsea0sVmBhA3uPMojKEQZdzNr8AsWIQWELW7Z996k3FNAgA+nosWJiNnGjT6T6oorjLqfp91ixIYuXRcEmd6M0PIu1scTPvVYsQgMoxG4m1v3TDK7m/lgE7Tr6LFiT5GmCr4+Cfy5o1AMx3lQbiHAibzpM2lYsUlp8DGHMk+Wwc0+xn+YxwsfGVtYs5to0iCq1gSRI3aG/ek3bmjwOpOkysWLRdES7E8J+aCTr3+quaRtr63WLESY4q2CcwRJgbxH2SOJw52WGwCPe5YsSiwYu2rF+UaeiHUd/TFzps52utLFQEqTxF2FuwwQf5UX0wbDz275C0sQuxvhAK1AC2hSIdstuWLExkch3ArFixMR//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8" name="Picture 10" descr="https://encrypted-tbn3.gstatic.com/images?q=tbn:ANd9GcR9-jbHeKA5fj0207mzAx4JR00ia17wUaDio-U78URKeYRHENN_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739" y="3762517"/>
            <a:ext cx="4152006" cy="2762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6456506" y="3395806"/>
            <a:ext cx="3905261" cy="2589358"/>
          </a:xfrm>
          <a:prstGeom prst="rect">
            <a:avLst/>
          </a:prstGeom>
        </p:spPr>
      </p:pic>
    </p:spTree>
    <p:extLst>
      <p:ext uri="{BB962C8B-B14F-4D97-AF65-F5344CB8AC3E}">
        <p14:creationId xmlns:p14="http://schemas.microsoft.com/office/powerpoint/2010/main" val="1590379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and Death of Genes Notes and Discussion Questions/answers</a:t>
            </a:r>
            <a:endParaRPr lang="en-US" dirty="0"/>
          </a:p>
        </p:txBody>
      </p:sp>
      <p:sp>
        <p:nvSpPr>
          <p:cNvPr id="3" name="Content Placeholder 2"/>
          <p:cNvSpPr>
            <a:spLocks noGrp="1"/>
          </p:cNvSpPr>
          <p:nvPr>
            <p:ph idx="1"/>
          </p:nvPr>
        </p:nvSpPr>
        <p:spPr/>
        <p:txBody>
          <a:bodyPr/>
          <a:lstStyle/>
          <a:p>
            <a:endParaRPr lang="en-US" dirty="0"/>
          </a:p>
        </p:txBody>
      </p:sp>
      <p:sp>
        <p:nvSpPr>
          <p:cNvPr id="4" name="AutoShape 2" descr="data:image/jpeg;base64,/9j/4AAQSkZJRgABAQAAAQABAAD/2wCEAAkGBxQSEhQUEhQUFBQWFBUVFxQXFBQUFxUUFBQWFhQUFBQYHCggGBolHBQUITEhJSksLi4uFx8zODMsNygtLisBCgoKDg0OGhAQGiwkHCQsLCwsLCwsLCwsLCwsLCwsLCwsLCwsLCwsLCwsLCwsLCwsLCwsLCwsLCwsLCwsLCwsLP/AABEIAKgBLAMBIgACEQEDEQH/xAAbAAACAwEBAQAAAAAAAAAAAAADBAECBQAGB//EAD8QAAEDAgQDBgMFBQcFAAAAAAEAAhEDIQQxQVESYXEFIoGRsfAGMqETUrLB0RVicuHxIyQzNEJjogcUQ4LC/8QAGQEAAwEBAQAAAAAAAAAAAAAAAAECAwQF/8QAIhEBAQEBAAIDAQACAwAAAAAAAAECEQMxEiFBMhMiBEJR/9oADAMBAAIRAxEAPwBN3yU/4Ah0R6ojD3GdD6lTQHquW+20MUW397q2NHcPvVTQF/BGrslp6K5/CL/TFGUePorNCkBSFyVvEAIoCGEZoSMRgT9MJFi0KWS2winKTbJDGrSpfKs3HFV5f5GPZGFdVRAuRqo1ECoEQI6ItCgqy6EGqoKsoISAbgparFc1AVIUIhVSEBWFEIgUEJAIhdwq5UwjoDDVMK8KIR01CFUhFIVSEdAUKCEWFEIAJCghGLVEJkXc1ULUwQqFqAtQvSaeZ9VekLKnZh4sOw7PcPRFpiPNdtc2TWHZHu6PW+U9D6INK5CLih3D0V5/mp1/THCmFICmFyVvHAIjQqkIwbYIhpphP0RZJMT9HJaYTTtMWWbjgtSlks7GqvL/ACMe2YWooK5WIXJWsVaEQBVYFcJhIXLlyQQVZQV0pGghRCmVwKAgrlJXIDoXKVxR0cUIXAK0LgEjVIXQrELoSChCiEUhVhHRwOF0KxXQmQZCgokKpCYDc1U4UUqpCkyPw9VnC9KrvwhaOHEysj4PM4V/Kt6tC1qVjZejucrkx6OsZB80SsO4eh9ENhuPfvNHqDunoVWf5pa9sNWUBWC4q3iVdiiFZgQYjE9RySTAnqIstcIp+jks7HBaVHJZ2OCry/yMe2eryqFXXLWrmIiGxXKKHSrBDUgqenxYrgoUymHEKApXBAcqF6Bi8RFgk24zvR5rTOPrtTdNMPJRJS7HyLIjGXU6yqURSuhQok6dcFyoTdQCU/jR0QlVVguUU1CFysQqlA4gqpViqp9LipQ4RSFWEFWP8Gf5esNqjT5tP6LZwIusf4Gd/Y4jrTP4gtymeEyvS8vtyY9GWtumXCyUo1pIThFkeP7lG/bBhWDVasIcepXNOfRcdbxKs1QFxOivGLqlrUi7agTtLEDIMLj1/RI8AgI0FscWa6pjOWPytMHGvuA0CPeqWdinHMg/+rf0RmOzgkSIMddQgOpGfeaf0fKXdWIOZUOruIjiPmVfG1hSb95xyEe7LzuMNcw90tadTl4TbRVMIuuNttdzSO86NgYPmq4qvOTnEfvRIK87he03Twm99wtms0zHmNuRTueCaldBIkE+cIbK9Se6XHYZrhTIFsj7hT9kYjQ/RTyX3Dts9Ks7WeJBAMcoTdHtaRdvkTZAaATwkTaBMyDuI0SlSkJhpIcDBac/NTfBi/h/5NRt0sax1pE7GyYe6y809sEhwvqr0sU9tgbbLG/8Xl+queZskZny6pSrhYEgd4rqXaQgBwi+a06L2vuDKnUuVyygYOi4NvqnWthXhQ5YavWkilTJUpg32Va9eAVWhV7t9VUnCGybK5osOarVFgAuGcI4HReykHdWYc1zb3U2dPriqkK0IRKi5VKmFygPXFynnD6hyhWKhAYfwO3uYkfu0z9XLea2TCx/glv+OP8Abb9HfzWy0RK9PyuPE4JRpXF1oDJZ9B8kCFotR4vReRh4od93VVRcb858PRUYLhcmp/txtPQ+Fw/HaYH1Rn9lEHORv+oR204jhjISYzTFN5B/U29bLrzLmcjO8rKgg78/ea59WM9NEzjmTdmerd+bT+SzBVmzoP3XZeBVfLo5w23FNEnXYC6s3EABziQYGSQm2XI28Eti61reqcyd02uxMM17+OqAQQSZ0ZlbbVK/9QmgUxUtTpN7kzBJMkDc9AN052BUaGnj/cByiJn1heV/6yVXvbhXf+Jv2ggaVHEEFw5tED+ByvWe8jCXl68jRx9JxAbIINiRBJOgIPqvoVPv4dtRw77WwT94DM+9l8goUnPc1rQS5xDWgZlxMADxhfbXUgyk7QCROh+99UXHPuUrWM2u4t4iLKtLExOY+qUwzfmEzJ293TFKiTl6aeCLOK6Zw9SXRad5hM1qbXjicLnUZxuUfDYABnHFxJE5DYDeblJNMEwQDzByGh2TILGYNwbxGbAQTOSzatcNbxEG35L0FXHhzQDLozNo6ALzvbeHMy0Q06T5QnxLqeIDhbX6I1N5BsSDus3ChzBD8tNwnHP/AJKLlfyauG7ZcPnHF9CtPDdpU36xyK8i15JhHCx14JWs8leoq0gWkjUolSgBwgLzVHFPaLHwT9LtaSC7TZZa8VXPJGrVaQ7og0KhPE5dh8c1xIkXTFPDgCyzs57adCY88KO35bIdZsRCNFlFOKObAjVBdYJiq6IVCQUjDc6LIblxMzyQmnMosITjVg9AYVJlTw+kvg35qw/2v/tq2gwkWzWD8FOmpVH+y76OavQUXQu/f45v2rcB4hNoI23T1NLtqCc4NoGY96pmkn4v1PkYuM+d3VVD7g9ETtD5yOnogtC5NfWm89NZmIaDGQyOviuq1hks2rU4ROeh/Xoitc14kHyzHuF2S9nUSQOs4zbMaaH9EDFM7vEII/1Wu0nU/r/Nav7MHB80nos57TTf3ogiORH5pUE6dbilpEHPr0PvRUrYckX6IeJZwOEWi7DuNp3GSew2Oa6eL5iM8leNIsD7MxAB4DkYA66HP3CN8QYVrqbmvIuMs2PAmI2IMWzCysc0zLLxnKD+2iAWvBNovIMbcQzHWVdz30ikOwvhRzqsUYLjYOzLJzc37vXNez+IKzKFNmFF6nD3wNP4ttbcl5zCfEFWnxCi0NLhHFFwNx/TRG7MoniNRzy6o4XdyIiJTmb+o9uwWF+9AneV6ChhQGgiBIi9pjPh1n1kpTCUJcCQLxBjKI0Oe8LTqVBECXd7yPrKv4n0TGNNVljYbW0Av4BZeJ7JPAXb2uYkiLAHxzWq5xp0xEHicJBFuVkWjipYWu4b63JjpnmM/wAoST15XEYc0zBbAMWOlvVWqEVKbmkDu5fe6816TF4ZrpOgAt1j3KxKvZ+cE8s/FGbylftiChxAtlApUokE9Ct2jgmtkucJGbRnzlI9qYeCDNot03RYJWS9hBRqL4sUYNB10S76cEEqbFdEY7vQi1GWsFdtEF0pzC0JnjgDrfyRw+stjb2lN0cXVHyy6E4RRbcAuI3NkvVxx0gDYWUXMqprhlmOe6JbC0hi7CY9fReeFaNR6lMMxtrBZXwyrnkrVNYk5GFLHRofNZYxzlZuIJzn6qL4YueSnAc7idkOpNkA11IxWSz14+elzY1R0K32kKriChPF1l6WR+BHTXeN6D/Vq9MwXXmfgcRiDzpVPyP5L0w0XZv8Yfq7YDgSfDxzKfpJB1KTMmVoUU/F+o8jH7R/xHeHoEEI/aTf7V3h+EIIC5Nf1W2fUEi18jZJV6BY7ibkcxtKdbkjMg2K08e+fQsWoVwWDvW/RLYx/FJi31z0/RL1qBpO1LDpmfDmjilte2mvvZdN+/tPQKTGmQ64kEGLtOc+iUxWF4SAJuZH0yjqU7SbHvT3qnKdRsHuybCdevvdLgYtSnAIOdiPDYT4ZIFOqHEhwE5RbwjfXXdamJp8WWV5yMRrB8fNBb2YSARI4gSS4gAuBvwkDaLHn4aZ0zuXDs6WSInUAmABkbakj6qaFMtHEQ4A5kASZGROt5mFrtwx4WtdAc2zswY5jxaMhkksXSMgSTEiwMzO+5A8lpNRHxqMI+bcIEQRcmCZkC/PmncKIl1zfLbqqYLCSciJgCQ659z7CLVwxc5t9idLRlCfy6VglVznFzzHC0gRNpIvZVohxAPECLmwiCcwfIImDpAg3MFzvLQ/zXYnGtpy1kAm8DKd5SuisV7Rqim0DhHEbxbK2qzm1YEmSTkNhur0cM+vVAJubudM2AujVcO0OgQItczDb5A2KXy59l8HnnYBwcZmLa76Wy8V1XDuqAaDIDWAttzmuPeJMj5gLnbPIIjaIa7hgQQDIulm2+zskea/Z8ZuKhtNoG63u0sJw3CxMQzVVYSPtY2UuuJF/M/yS6PTqW35XSNQO3/VKVrnInrkm3OCVrAcz4phduWgRZH3kGiRtCvPJLg65rxuVcVB7lLcZnJQ6oeaVyfTf2iGapQW1eq5zgpuVSrnFkHNFHahWZiHpf7dTfFmqm69B8EO/vIG9Op+FemIheV+C/8ANN/gqfgK9RUmfFZ79RX/AGGo1SDY++aepFIsFxMBP0gn4/1O2NjHd9x52+iGEftKnDzzugsC5dS9raehm5KHKWhWLUuDqze+OE9B73WfWc6k6DJbvNx0P5J1rUU0Q8Q4StvH5LPqpsKUzNx1neE0+pDbzyjbzSlXA1afeo3GZabrMd2sQe+2DP16aLozZpF7Gg8REZ88s5zT2DxTW/OCbW7wAHISemYWXTx7HAZ/p4IrC2fmjqDkncj5PQUatJzAZzsYLXEa96Qdvp5ZmKxTHkC14ya0AR03ifBL12NsJbvoPVTRpMBu5o2i5+iieMXRwYgQGNJ4Ygxaw0tn45eK1sIGNaLEEmYsbc15/wC1YMgXeEeqGe0XA92x3K0k4zr1IeG8rZQBHQrz9emC8hkmTnb6rqT3vFySNTlA5BKYvFkjhbYDPclVxJqrXbSHADL3fNBsGj/SEiMSeIXJkmSTnnF5SYZDsp6k7riBeZH1vsdwo6u/+madUunnziNv6p7BHi4Ad4n+ayHMi4mDBvdHbVLYc0wQR4pzSbHr+1cC008rgei8VjGWXoMP2u6swg293hY1YDK0StLrqZOMcNPsqzmWtPmnHMH9UOpQbGvmkGfJGh81VxJ3U1KUaHwKoR+8fFVAmm6N0YGUs1rp+YFNtPJALnqpcxS+JyV+GUAA+81JYpc1SEjI48QAs7hK1sW2UDhGiOH1rfBj/wC90ufEP+Dl65wuZ3K8V8Gf5yj1d+By9q43PU+q5tem19j03A5TF/VN0kjTMHfXknaQT8aNlu1adg61vzjLdZzKgTvbze6yM5N55bLNp0zF1nvnV59G2vVuJCpUkb7JTyH9rMKbpU1XD4XJbVDBgCSq5E9I06cLM7TwVN/zC+4zWxizGSwsY4pejl6x6nY5aZpvHQqBSeDdsjzTbnOV2cSqeSwXJN79wYVWVtLwtVmJAPeYDzUfbNmwB9VrNypuaVo0zleTv6rUp9mcIBcc9NUOnVAMunlaEy7EGrAEADlcyrlZ3pPF4kxwNgaFZtVpEjXfSM16D9kEzHX+qx+0ME9pvP1zQXSbKpy/JWL+UFUD4081UukhHxPqKtf+c6oTa02KP/23Fkr4Hs2XS4gD1SsOHuyqBDSZtog1qcX2T1V4AhuQSGJeT0ThUtxXVazJRmshQKcqks91KOSqKci/otF9LxSxGlwqBQYQf0TJogeWiYp0lepTTJluaZuEUU7SmHU1xRTZ5bdS5iMWwVAbKXARr0rJTKy0sU0gJAyEU4Z+Dnf3yj1d+By9kW38SvDfClsXR/iP4XL3Iz8Vy6b32MwXT9DNIsPOE9ST8aNl+06xs3Qi48R+gSjAmO0myWnqEGmFhvvyq8+hmNTFGndDotWjhqSJBaJh2gFNV61rIBYqEq0l3CSg16ITqTxBUbq8lPsgrCkFDirNcsbpcjjhwVNDAAuHVcHJ/s5lydgjN7eHbyJxVJpOQ28lXBYUB4IERc7K7sz0KboshnNy6M29Y0XEdpVCTwhobkABpzKzO1KnEA0NAj/VEyU24Z8kKo3daXd59JmZ37efq9nyZslz2adlvVKJFxcIYWX+bU9tPhKy2YQjIK4w5HzGPDNajXK4qA5hXPNn9TcVi1qeyXNJbrKQNtC2PEIRw0jmJB8FrNxFyx/sp0U/ZDLXRaZw2um6HVw0LSaieMt9JDFFaT6G6llGLHz/AFVxJNmFIuQYQarN7c1tXAjMIFTCTkqhMdzD1VBTlbDcHbZRUwcaIDDfQTAoQE5/28Kr6UpGzH0ZWdUa2Tmt+pSgXyWU7BSZRwdY/wAIXxlH+In/AIuXuzYnqfVcuXJfTo17WYVo0yuXJ4RoHtDIdULDt3Urlluf7Kz6aWEw4LhstHE0GtiDouXJxNv2V4lVSuTNLEniwuXLHfppkk5XauXLBaWLYwcCmdyuXLTxT7Rv0DRu4rQrHvDkIXLltlFLtM8SgmwPgVy5BguPCeSDVpRcZei5cs9Lga5cuWK0Ax5ri6Lrly26niWPiRoVA2OS5cqzupuYswDI3GhUcAHMLly2xuouYq5gBtcKeEZi3JcuWud2puIuXNi9juhVHjL6aeC5ctZpHxhdzQcvJD4QuXJwuB4jC8bTolW4QayuXLeScZWv/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4667250" y="2628900"/>
            <a:ext cx="2857500" cy="1600200"/>
          </a:xfrm>
          <a:prstGeom prst="rect">
            <a:avLst/>
          </a:prstGeom>
        </p:spPr>
      </p:pic>
      <p:pic>
        <p:nvPicPr>
          <p:cNvPr id="6" name="Picture 5"/>
          <p:cNvPicPr>
            <a:picLocks noChangeAspect="1"/>
          </p:cNvPicPr>
          <p:nvPr/>
        </p:nvPicPr>
        <p:blipFill>
          <a:blip r:embed="rId3"/>
          <a:stretch>
            <a:fillRect/>
          </a:stretch>
        </p:blipFill>
        <p:spPr>
          <a:xfrm>
            <a:off x="1922750" y="3768219"/>
            <a:ext cx="2371725" cy="1933575"/>
          </a:xfrm>
          <a:prstGeom prst="rect">
            <a:avLst/>
          </a:prstGeom>
        </p:spPr>
      </p:pic>
      <p:pic>
        <p:nvPicPr>
          <p:cNvPr id="7" name="Picture 6"/>
          <p:cNvPicPr>
            <a:picLocks noChangeAspect="1"/>
          </p:cNvPicPr>
          <p:nvPr/>
        </p:nvPicPr>
        <p:blipFill>
          <a:blip r:embed="rId4"/>
          <a:stretch>
            <a:fillRect/>
          </a:stretch>
        </p:blipFill>
        <p:spPr>
          <a:xfrm>
            <a:off x="8491971" y="4001294"/>
            <a:ext cx="2190750" cy="2085975"/>
          </a:xfrm>
          <a:prstGeom prst="rect">
            <a:avLst/>
          </a:prstGeom>
        </p:spPr>
      </p:pic>
    </p:spTree>
    <p:extLst>
      <p:ext uri="{BB962C8B-B14F-4D97-AF65-F5344CB8AC3E}">
        <p14:creationId xmlns:p14="http://schemas.microsoft.com/office/powerpoint/2010/main" val="535542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3" name="Content Placeholder 2"/>
          <p:cNvSpPr>
            <a:spLocks noGrp="1"/>
          </p:cNvSpPr>
          <p:nvPr>
            <p:ph idx="1"/>
          </p:nvPr>
        </p:nvSpPr>
        <p:spPr>
          <a:xfrm>
            <a:off x="838200" y="1306286"/>
            <a:ext cx="7534275" cy="4870677"/>
          </a:xfrm>
        </p:spPr>
        <p:txBody>
          <a:bodyPr>
            <a:normAutofit/>
          </a:bodyPr>
          <a:lstStyle/>
          <a:p>
            <a:r>
              <a:rPr lang="en-US" dirty="0" smtClean="0"/>
              <a:t>Traits (characteristics) are determined by genes</a:t>
            </a:r>
          </a:p>
          <a:p>
            <a:r>
              <a:rPr lang="en-US" dirty="0" smtClean="0"/>
              <a:t>Genetic changes can happen randomly</a:t>
            </a:r>
          </a:p>
          <a:p>
            <a:r>
              <a:rPr lang="en-US" dirty="0" smtClean="0"/>
              <a:t>Genes and traits are inherited and some traits give organisms a greater chance of survival and reproduction.</a:t>
            </a:r>
          </a:p>
        </p:txBody>
      </p:sp>
      <p:pic>
        <p:nvPicPr>
          <p:cNvPr id="4" name="Picture 3"/>
          <p:cNvPicPr>
            <a:picLocks noChangeAspect="1"/>
          </p:cNvPicPr>
          <p:nvPr/>
        </p:nvPicPr>
        <p:blipFill>
          <a:blip r:embed="rId2"/>
          <a:stretch>
            <a:fillRect/>
          </a:stretch>
        </p:blipFill>
        <p:spPr>
          <a:xfrm>
            <a:off x="9099405" y="4281053"/>
            <a:ext cx="1990725" cy="2295525"/>
          </a:xfrm>
          <a:prstGeom prst="rect">
            <a:avLst/>
          </a:prstGeom>
        </p:spPr>
      </p:pic>
      <p:pic>
        <p:nvPicPr>
          <p:cNvPr id="5" name="Picture 4"/>
          <p:cNvPicPr>
            <a:picLocks noChangeAspect="1"/>
          </p:cNvPicPr>
          <p:nvPr/>
        </p:nvPicPr>
        <p:blipFill>
          <a:blip r:embed="rId3"/>
          <a:stretch>
            <a:fillRect/>
          </a:stretch>
        </p:blipFill>
        <p:spPr>
          <a:xfrm>
            <a:off x="5372563" y="3716079"/>
            <a:ext cx="1936576" cy="1936576"/>
          </a:xfrm>
          <a:prstGeom prst="rect">
            <a:avLst/>
          </a:prstGeom>
        </p:spPr>
      </p:pic>
      <p:pic>
        <p:nvPicPr>
          <p:cNvPr id="6" name="Picture 5"/>
          <p:cNvPicPr>
            <a:picLocks noChangeAspect="1"/>
          </p:cNvPicPr>
          <p:nvPr/>
        </p:nvPicPr>
        <p:blipFill>
          <a:blip r:embed="rId4"/>
          <a:stretch>
            <a:fillRect/>
          </a:stretch>
        </p:blipFill>
        <p:spPr>
          <a:xfrm>
            <a:off x="1565130" y="3685741"/>
            <a:ext cx="2619375" cy="1743075"/>
          </a:xfrm>
          <a:prstGeom prst="rect">
            <a:avLst/>
          </a:prstGeom>
        </p:spPr>
      </p:pic>
      <p:pic>
        <p:nvPicPr>
          <p:cNvPr id="7" name="Picture 6"/>
          <p:cNvPicPr>
            <a:picLocks noChangeAspect="1"/>
          </p:cNvPicPr>
          <p:nvPr/>
        </p:nvPicPr>
        <p:blipFill>
          <a:blip r:embed="rId5"/>
          <a:stretch>
            <a:fillRect/>
          </a:stretch>
        </p:blipFill>
        <p:spPr>
          <a:xfrm>
            <a:off x="8556296" y="365125"/>
            <a:ext cx="2981325" cy="3571875"/>
          </a:xfrm>
          <a:prstGeom prst="rect">
            <a:avLst/>
          </a:prstGeom>
        </p:spPr>
      </p:pic>
    </p:spTree>
    <p:extLst>
      <p:ext uri="{BB962C8B-B14F-4D97-AF65-F5344CB8AC3E}">
        <p14:creationId xmlns:p14="http://schemas.microsoft.com/office/powerpoint/2010/main" val="4064883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17852"/>
            <a:ext cx="10515600" cy="4351338"/>
          </a:xfrm>
        </p:spPr>
        <p:txBody>
          <a:bodyPr/>
          <a:lstStyle/>
          <a:p>
            <a:r>
              <a:rPr lang="en-US" dirty="0"/>
              <a:t>Mutations can result in both the appearance of new genes and the loss of existing genes</a:t>
            </a:r>
          </a:p>
          <a:p>
            <a:r>
              <a:rPr lang="en-US" dirty="0"/>
              <a:t>Changes in the environment where a population lives can change which traits (and therefore genes) are favorable </a:t>
            </a:r>
          </a:p>
          <a:p>
            <a:r>
              <a:rPr lang="en-US" dirty="0"/>
              <a:t>The frequency of an allele (form of gene (dominant or recessive)) in a population can change depending on whether it is advantageous, deleterious, or neutral.</a:t>
            </a:r>
          </a:p>
          <a:p>
            <a:endParaRPr lang="en-US" dirty="0"/>
          </a:p>
        </p:txBody>
      </p:sp>
      <p:pic>
        <p:nvPicPr>
          <p:cNvPr id="4" name="Picture 3"/>
          <p:cNvPicPr>
            <a:picLocks noChangeAspect="1"/>
          </p:cNvPicPr>
          <p:nvPr/>
        </p:nvPicPr>
        <p:blipFill>
          <a:blip r:embed="rId3"/>
          <a:stretch>
            <a:fillRect/>
          </a:stretch>
        </p:blipFill>
        <p:spPr>
          <a:xfrm>
            <a:off x="7474960" y="3639473"/>
            <a:ext cx="4017386" cy="2636202"/>
          </a:xfrm>
          <a:prstGeom prst="rect">
            <a:avLst/>
          </a:prstGeom>
        </p:spPr>
      </p:pic>
      <p:pic>
        <p:nvPicPr>
          <p:cNvPr id="5" name="Picture 4"/>
          <p:cNvPicPr>
            <a:picLocks noChangeAspect="1"/>
          </p:cNvPicPr>
          <p:nvPr/>
        </p:nvPicPr>
        <p:blipFill>
          <a:blip r:embed="rId4"/>
          <a:stretch>
            <a:fillRect/>
          </a:stretch>
        </p:blipFill>
        <p:spPr>
          <a:xfrm>
            <a:off x="4410507" y="4071749"/>
            <a:ext cx="2581275" cy="1771650"/>
          </a:xfrm>
          <a:prstGeom prst="rect">
            <a:avLst/>
          </a:prstGeom>
        </p:spPr>
      </p:pic>
      <p:pic>
        <p:nvPicPr>
          <p:cNvPr id="6" name="Picture 5"/>
          <p:cNvPicPr>
            <a:picLocks noChangeAspect="1"/>
          </p:cNvPicPr>
          <p:nvPr/>
        </p:nvPicPr>
        <p:blipFill>
          <a:blip r:embed="rId5"/>
          <a:stretch>
            <a:fillRect/>
          </a:stretch>
        </p:blipFill>
        <p:spPr>
          <a:xfrm>
            <a:off x="152400" y="4343400"/>
            <a:ext cx="3509720" cy="2197390"/>
          </a:xfrm>
          <a:prstGeom prst="rect">
            <a:avLst/>
          </a:prstGeom>
        </p:spPr>
      </p:pic>
    </p:spTree>
    <p:extLst>
      <p:ext uri="{BB962C8B-B14F-4D97-AF65-F5344CB8AC3E}">
        <p14:creationId xmlns:p14="http://schemas.microsoft.com/office/powerpoint/2010/main" val="828545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636" y="807315"/>
            <a:ext cx="10515600" cy="4351338"/>
          </a:xfrm>
        </p:spPr>
        <p:txBody>
          <a:bodyPr/>
          <a:lstStyle/>
          <a:p>
            <a:r>
              <a:rPr lang="en-US" dirty="0" smtClean="0"/>
              <a:t>Populations evolve over time; Individuals DO NOT evolve in their lifetimes.</a:t>
            </a:r>
          </a:p>
          <a:p>
            <a:pPr lvl="0" fontAlgn="base"/>
            <a:r>
              <a:rPr lang="en-US" dirty="0"/>
              <a:t>One way that a new gene can arise is when a gene is duplicated and one copy (or both copies) of the gene accumulates mutations, which change the function of the gene.  </a:t>
            </a:r>
          </a:p>
          <a:p>
            <a:pPr lvl="0" fontAlgn="base"/>
            <a:r>
              <a:rPr lang="en-US" dirty="0"/>
              <a:t>One way that a gene can be lost is when one or more mutations accumulate that destroy its function. </a:t>
            </a:r>
          </a:p>
          <a:p>
            <a:endParaRPr lang="en-US" dirty="0"/>
          </a:p>
        </p:txBody>
      </p:sp>
      <p:pic>
        <p:nvPicPr>
          <p:cNvPr id="4" name="Picture 3"/>
          <p:cNvPicPr>
            <a:picLocks noChangeAspect="1"/>
          </p:cNvPicPr>
          <p:nvPr/>
        </p:nvPicPr>
        <p:blipFill>
          <a:blip r:embed="rId2"/>
          <a:stretch>
            <a:fillRect/>
          </a:stretch>
        </p:blipFill>
        <p:spPr>
          <a:xfrm>
            <a:off x="6576579" y="4393189"/>
            <a:ext cx="2571750" cy="1771650"/>
          </a:xfrm>
          <a:prstGeom prst="rect">
            <a:avLst/>
          </a:prstGeom>
        </p:spPr>
      </p:pic>
      <p:pic>
        <p:nvPicPr>
          <p:cNvPr id="5" name="Picture 4"/>
          <p:cNvPicPr>
            <a:picLocks noChangeAspect="1"/>
          </p:cNvPicPr>
          <p:nvPr/>
        </p:nvPicPr>
        <p:blipFill>
          <a:blip r:embed="rId3"/>
          <a:stretch>
            <a:fillRect/>
          </a:stretch>
        </p:blipFill>
        <p:spPr>
          <a:xfrm>
            <a:off x="2369127" y="3994005"/>
            <a:ext cx="2937164" cy="2570019"/>
          </a:xfrm>
          <a:prstGeom prst="rect">
            <a:avLst/>
          </a:prstGeom>
        </p:spPr>
      </p:pic>
    </p:spTree>
    <p:extLst>
      <p:ext uri="{BB962C8B-B14F-4D97-AF65-F5344CB8AC3E}">
        <p14:creationId xmlns:p14="http://schemas.microsoft.com/office/powerpoint/2010/main" val="1342976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theory</a:t>
            </a:r>
            <a:endParaRPr lang="en-US" dirty="0"/>
          </a:p>
        </p:txBody>
      </p:sp>
      <p:sp>
        <p:nvSpPr>
          <p:cNvPr id="3" name="Content Placeholder 2"/>
          <p:cNvSpPr>
            <a:spLocks noGrp="1"/>
          </p:cNvSpPr>
          <p:nvPr>
            <p:ph idx="1"/>
          </p:nvPr>
        </p:nvSpPr>
        <p:spPr>
          <a:xfrm>
            <a:off x="762000" y="1929534"/>
            <a:ext cx="7800109" cy="4590184"/>
          </a:xfrm>
        </p:spPr>
        <p:txBody>
          <a:bodyPr/>
          <a:lstStyle/>
          <a:p>
            <a:r>
              <a:rPr lang="en-US" dirty="0" smtClean="0"/>
              <a:t>Correct meaning of the word theory: </a:t>
            </a:r>
          </a:p>
          <a:p>
            <a:pPr lvl="1"/>
            <a:r>
              <a:rPr lang="en-US" dirty="0" smtClean="0"/>
              <a:t>A substantiated explanation of some aspect of the natural world, based on a body of facts that have been repeatedly confirmed through observation and experiment and the science community validates each theory before it is accepted.</a:t>
            </a:r>
          </a:p>
          <a:p>
            <a:r>
              <a:rPr lang="en-US" dirty="0" smtClean="0"/>
              <a:t>If new evidence is discovered that the theory does not accommodate, the theory is generally modified in light of this new evidence.</a:t>
            </a:r>
          </a:p>
          <a:p>
            <a:endParaRPr lang="en-US" dirty="0"/>
          </a:p>
        </p:txBody>
      </p:sp>
      <p:pic>
        <p:nvPicPr>
          <p:cNvPr id="1026" name="Picture 2" descr="https://encrypted-tbn2.gstatic.com/images?q=tbn:ANd9GcTbEqkpuwBZjoI-k9XEPB6QIegHyvtSr_Qd6cnPpBS-qwVmXJXFf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7739" y="1027906"/>
            <a:ext cx="3079461" cy="307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749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p:txBody>
          <a:bodyPr/>
          <a:lstStyle/>
          <a:p>
            <a:r>
              <a:rPr lang="en-US" dirty="0"/>
              <a:t>M</a:t>
            </a:r>
            <a:r>
              <a:rPr lang="en-US" dirty="0" smtClean="0"/>
              <a:t>utation </a:t>
            </a:r>
            <a:r>
              <a:rPr lang="en-US" dirty="0"/>
              <a:t>is random. Selection, however, depends on the </a:t>
            </a:r>
            <a:r>
              <a:rPr lang="en-US" dirty="0" smtClean="0"/>
              <a:t>environment</a:t>
            </a:r>
          </a:p>
          <a:p>
            <a:r>
              <a:rPr lang="en-US" dirty="0" err="1"/>
              <a:t>icefish</a:t>
            </a:r>
            <a:r>
              <a:rPr lang="en-US" dirty="0"/>
              <a:t> provide an example of how both the birth (evolution of antifreeze proteins) and death (loss of hemoglobin) of genes can have positive effects</a:t>
            </a:r>
            <a:endParaRPr lang="en-US" dirty="0" smtClean="0"/>
          </a:p>
          <a:p>
            <a:endParaRPr lang="en-US" dirty="0"/>
          </a:p>
        </p:txBody>
      </p:sp>
      <p:pic>
        <p:nvPicPr>
          <p:cNvPr id="4" name="Picture 3"/>
          <p:cNvPicPr>
            <a:picLocks noChangeAspect="1"/>
          </p:cNvPicPr>
          <p:nvPr/>
        </p:nvPicPr>
        <p:blipFill>
          <a:blip r:embed="rId2"/>
          <a:stretch>
            <a:fillRect/>
          </a:stretch>
        </p:blipFill>
        <p:spPr>
          <a:xfrm>
            <a:off x="1794164" y="4384963"/>
            <a:ext cx="4520711" cy="2093191"/>
          </a:xfrm>
          <a:prstGeom prst="rect">
            <a:avLst/>
          </a:prstGeom>
        </p:spPr>
      </p:pic>
    </p:spTree>
    <p:extLst>
      <p:ext uri="{BB962C8B-B14F-4D97-AF65-F5344CB8AC3E}">
        <p14:creationId xmlns:p14="http://schemas.microsoft.com/office/powerpoint/2010/main" val="2161397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Icefish</a:t>
            </a:r>
            <a:r>
              <a:rPr lang="en-US" dirty="0" smtClean="0"/>
              <a:t> Introduction</a:t>
            </a:r>
            <a:endParaRPr lang="en-US" dirty="0"/>
          </a:p>
        </p:txBody>
      </p:sp>
      <p:sp>
        <p:nvSpPr>
          <p:cNvPr id="3" name="Content Placeholder 2"/>
          <p:cNvSpPr>
            <a:spLocks noGrp="1"/>
          </p:cNvSpPr>
          <p:nvPr>
            <p:ph idx="1"/>
          </p:nvPr>
        </p:nvSpPr>
        <p:spPr/>
        <p:txBody>
          <a:bodyPr/>
          <a:lstStyle/>
          <a:p>
            <a:r>
              <a:rPr lang="en-US" dirty="0" err="1" smtClean="0"/>
              <a:t>Icefish</a:t>
            </a:r>
            <a:r>
              <a:rPr lang="en-US" dirty="0" smtClean="0"/>
              <a:t> have adaption that help them thrive in icy, food-rich Antarctica waters.  The birth and death of genes have been critical in these adaptations. </a:t>
            </a:r>
          </a:p>
          <a:p>
            <a:r>
              <a:rPr lang="en-US" dirty="0" smtClean="0"/>
              <a:t>Scientists have pinpointed genetic changes that enable </a:t>
            </a:r>
            <a:r>
              <a:rPr lang="en-US" dirty="0" err="1" smtClean="0"/>
              <a:t>icefish</a:t>
            </a:r>
            <a:r>
              <a:rPr lang="en-US" dirty="0" smtClean="0"/>
              <a:t> to survive without red blood cells and use antifreeze proteins in the ice-cold ocean climate.</a:t>
            </a:r>
            <a:endParaRPr lang="en-US" dirty="0"/>
          </a:p>
        </p:txBody>
      </p:sp>
      <p:pic>
        <p:nvPicPr>
          <p:cNvPr id="4" name="Picture 3"/>
          <p:cNvPicPr>
            <a:picLocks noChangeAspect="1"/>
          </p:cNvPicPr>
          <p:nvPr/>
        </p:nvPicPr>
        <p:blipFill>
          <a:blip r:embed="rId2"/>
          <a:stretch>
            <a:fillRect/>
          </a:stretch>
        </p:blipFill>
        <p:spPr>
          <a:xfrm>
            <a:off x="5107132" y="4356821"/>
            <a:ext cx="2933700" cy="1552575"/>
          </a:xfrm>
          <a:prstGeom prst="rect">
            <a:avLst/>
          </a:prstGeom>
        </p:spPr>
      </p:pic>
      <p:pic>
        <p:nvPicPr>
          <p:cNvPr id="5" name="Picture 4"/>
          <p:cNvPicPr>
            <a:picLocks noChangeAspect="1"/>
          </p:cNvPicPr>
          <p:nvPr/>
        </p:nvPicPr>
        <p:blipFill>
          <a:blip r:embed="rId3"/>
          <a:stretch>
            <a:fillRect/>
          </a:stretch>
        </p:blipFill>
        <p:spPr>
          <a:xfrm>
            <a:off x="1605396" y="4661621"/>
            <a:ext cx="2457450" cy="1857375"/>
          </a:xfrm>
          <a:prstGeom prst="rect">
            <a:avLst/>
          </a:prstGeom>
        </p:spPr>
      </p:pic>
      <p:pic>
        <p:nvPicPr>
          <p:cNvPr id="6" name="Picture 5"/>
          <p:cNvPicPr>
            <a:picLocks noChangeAspect="1"/>
          </p:cNvPicPr>
          <p:nvPr/>
        </p:nvPicPr>
        <p:blipFill>
          <a:blip r:embed="rId4"/>
          <a:stretch>
            <a:fillRect/>
          </a:stretch>
        </p:blipFill>
        <p:spPr>
          <a:xfrm>
            <a:off x="8753475" y="4661621"/>
            <a:ext cx="2600325" cy="1762125"/>
          </a:xfrm>
          <a:prstGeom prst="rect">
            <a:avLst/>
          </a:prstGeom>
        </p:spPr>
      </p:pic>
    </p:spTree>
    <p:extLst>
      <p:ext uri="{BB962C8B-B14F-4D97-AF65-F5344CB8AC3E}">
        <p14:creationId xmlns:p14="http://schemas.microsoft.com/office/powerpoint/2010/main" val="2024051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Question after film</a:t>
            </a:r>
            <a:endParaRPr lang="en-US" dirty="0"/>
          </a:p>
        </p:txBody>
      </p:sp>
      <p:sp>
        <p:nvSpPr>
          <p:cNvPr id="3" name="Content Placeholder 2"/>
          <p:cNvSpPr>
            <a:spLocks noGrp="1"/>
          </p:cNvSpPr>
          <p:nvPr>
            <p:ph idx="1"/>
          </p:nvPr>
        </p:nvSpPr>
        <p:spPr/>
        <p:txBody>
          <a:bodyPr/>
          <a:lstStyle/>
          <a:p>
            <a:r>
              <a:rPr lang="en-US" dirty="0" smtClean="0"/>
              <a:t>What do you think </a:t>
            </a:r>
            <a:r>
              <a:rPr lang="en-US" dirty="0"/>
              <a:t>Dr. Sean B. Carroll meant when he stated, “</a:t>
            </a:r>
            <a:r>
              <a:rPr lang="en-US" dirty="0" err="1"/>
              <a:t>Notothenioids</a:t>
            </a:r>
            <a:r>
              <a:rPr lang="en-US" dirty="0"/>
              <a:t> invented antifreeze genes.” </a:t>
            </a:r>
            <a:endParaRPr lang="en-US" dirty="0" smtClean="0"/>
          </a:p>
          <a:p>
            <a:endParaRPr lang="en-US" dirty="0"/>
          </a:p>
        </p:txBody>
      </p:sp>
      <p:pic>
        <p:nvPicPr>
          <p:cNvPr id="4" name="Picture 3"/>
          <p:cNvPicPr>
            <a:picLocks noChangeAspect="1"/>
          </p:cNvPicPr>
          <p:nvPr/>
        </p:nvPicPr>
        <p:blipFill>
          <a:blip r:embed="rId2"/>
          <a:stretch>
            <a:fillRect/>
          </a:stretch>
        </p:blipFill>
        <p:spPr>
          <a:xfrm>
            <a:off x="2964073" y="2993880"/>
            <a:ext cx="5439141" cy="3619501"/>
          </a:xfrm>
          <a:prstGeom prst="rect">
            <a:avLst/>
          </a:prstGeom>
        </p:spPr>
      </p:pic>
    </p:spTree>
    <p:extLst>
      <p:ext uri="{BB962C8B-B14F-4D97-AF65-F5344CB8AC3E}">
        <p14:creationId xmlns:p14="http://schemas.microsoft.com/office/powerpoint/2010/main" val="25848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the </a:t>
            </a:r>
            <a:r>
              <a:rPr lang="en-US" dirty="0" err="1" smtClean="0"/>
              <a:t>Icefish</a:t>
            </a:r>
            <a:r>
              <a:rPr lang="en-US" dirty="0" smtClean="0"/>
              <a:t> antifreeze gene originate?</a:t>
            </a:r>
            <a:endParaRPr lang="en-US" dirty="0"/>
          </a:p>
        </p:txBody>
      </p:sp>
      <p:sp>
        <p:nvSpPr>
          <p:cNvPr id="3" name="Content Placeholder 2"/>
          <p:cNvSpPr>
            <a:spLocks noGrp="1"/>
          </p:cNvSpPr>
          <p:nvPr>
            <p:ph idx="1"/>
          </p:nvPr>
        </p:nvSpPr>
        <p:spPr>
          <a:xfrm>
            <a:off x="630166" y="1951831"/>
            <a:ext cx="9074727" cy="4351338"/>
          </a:xfrm>
        </p:spPr>
        <p:txBody>
          <a:bodyPr>
            <a:normAutofit fontScale="85000" lnSpcReduction="10000"/>
          </a:bodyPr>
          <a:lstStyle/>
          <a:p>
            <a:pPr lvl="0" fontAlgn="base"/>
            <a:r>
              <a:rPr lang="en-US" dirty="0" smtClean="0"/>
              <a:t>The </a:t>
            </a:r>
            <a:r>
              <a:rPr lang="en-US" dirty="0"/>
              <a:t>gene responsible for the production of antifreeze proteins in </a:t>
            </a:r>
            <a:r>
              <a:rPr lang="en-US" dirty="0" err="1"/>
              <a:t>notothenioids</a:t>
            </a:r>
            <a:r>
              <a:rPr lang="en-US" dirty="0"/>
              <a:t> evolved from a </a:t>
            </a:r>
            <a:r>
              <a:rPr lang="en-US" dirty="0" err="1"/>
              <a:t>trypsinogen</a:t>
            </a:r>
            <a:r>
              <a:rPr lang="en-US" dirty="0"/>
              <a:t> gene through a series of mutations. </a:t>
            </a:r>
            <a:endParaRPr lang="en-US" dirty="0" smtClean="0"/>
          </a:p>
          <a:p>
            <a:pPr lvl="0" fontAlgn="base"/>
            <a:r>
              <a:rPr lang="en-US" dirty="0" smtClean="0"/>
              <a:t>First</a:t>
            </a:r>
            <a:r>
              <a:rPr lang="en-US" dirty="0"/>
              <a:t>, a chance duplication resulted in the production of an extra copy of the </a:t>
            </a:r>
            <a:r>
              <a:rPr lang="en-US" dirty="0" err="1"/>
              <a:t>trypsinogen</a:t>
            </a:r>
            <a:r>
              <a:rPr lang="en-US" dirty="0"/>
              <a:t> gene. Over time, in addition to mutations within the original </a:t>
            </a:r>
            <a:r>
              <a:rPr lang="en-US" dirty="0" err="1"/>
              <a:t>trypsinogen</a:t>
            </a:r>
            <a:r>
              <a:rPr lang="en-US" dirty="0"/>
              <a:t> coding region, a small piece of the gene that would eventually code for the antifreeze protein became </a:t>
            </a:r>
            <a:r>
              <a:rPr lang="en-US" dirty="0" smtClean="0"/>
              <a:t>amplified (copied many times). </a:t>
            </a:r>
            <a:r>
              <a:rPr lang="en-US" dirty="0"/>
              <a:t>At the time these mutations were taking place, the ocean was warmer and the mutation neither helped nor harmed the </a:t>
            </a:r>
            <a:r>
              <a:rPr lang="en-US" dirty="0" err="1"/>
              <a:t>notothenioids</a:t>
            </a:r>
            <a:r>
              <a:rPr lang="en-US" dirty="0"/>
              <a:t>. As the temperature decreased, fish that happened to have the ability to produce antifreeze proteins would have survived and reproduced, thus passing the adaptation on to their offspring. Fish without the </a:t>
            </a:r>
            <a:r>
              <a:rPr lang="en-US" dirty="0" smtClean="0"/>
              <a:t>adaptation </a:t>
            </a:r>
            <a:r>
              <a:rPr lang="en-US" dirty="0"/>
              <a:t>would not have survived to reproduce. </a:t>
            </a:r>
          </a:p>
        </p:txBody>
      </p:sp>
      <p:pic>
        <p:nvPicPr>
          <p:cNvPr id="4" name="Picture 3"/>
          <p:cNvPicPr>
            <a:picLocks noChangeAspect="1"/>
          </p:cNvPicPr>
          <p:nvPr/>
        </p:nvPicPr>
        <p:blipFill>
          <a:blip r:embed="rId2"/>
          <a:stretch>
            <a:fillRect/>
          </a:stretch>
        </p:blipFill>
        <p:spPr>
          <a:xfrm>
            <a:off x="9496858" y="103981"/>
            <a:ext cx="2466975" cy="1847850"/>
          </a:xfrm>
          <a:prstGeom prst="rect">
            <a:avLst/>
          </a:prstGeom>
        </p:spPr>
      </p:pic>
    </p:spTree>
    <p:extLst>
      <p:ext uri="{BB962C8B-B14F-4D97-AF65-F5344CB8AC3E}">
        <p14:creationId xmlns:p14="http://schemas.microsoft.com/office/powerpoint/2010/main" val="704483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908" y="365125"/>
            <a:ext cx="7820891" cy="1325563"/>
          </a:xfrm>
        </p:spPr>
        <p:txBody>
          <a:bodyPr/>
          <a:lstStyle/>
          <a:p>
            <a:r>
              <a:rPr lang="en-US" dirty="0" smtClean="0"/>
              <a:t>Answer</a:t>
            </a:r>
            <a:endParaRPr lang="en-US" dirty="0"/>
          </a:p>
        </p:txBody>
      </p:sp>
      <p:sp>
        <p:nvSpPr>
          <p:cNvPr id="3" name="Content Placeholder 2"/>
          <p:cNvSpPr>
            <a:spLocks noGrp="1"/>
          </p:cNvSpPr>
          <p:nvPr>
            <p:ph idx="1"/>
          </p:nvPr>
        </p:nvSpPr>
        <p:spPr>
          <a:xfrm>
            <a:off x="460663" y="1481282"/>
            <a:ext cx="8264236" cy="4888490"/>
          </a:xfrm>
        </p:spPr>
        <p:txBody>
          <a:bodyPr>
            <a:normAutofit lnSpcReduction="10000"/>
          </a:bodyPr>
          <a:lstStyle/>
          <a:p>
            <a:r>
              <a:rPr lang="en-US" dirty="0" err="1" smtClean="0"/>
              <a:t>Icefish</a:t>
            </a:r>
            <a:r>
              <a:rPr lang="en-US" dirty="0" smtClean="0"/>
              <a:t> did </a:t>
            </a:r>
            <a:r>
              <a:rPr lang="en-US" dirty="0"/>
              <a:t>not actually “invent” the antifreeze gene in the sense that they created it</a:t>
            </a:r>
            <a:r>
              <a:rPr lang="en-US" dirty="0" smtClean="0"/>
              <a:t>.</a:t>
            </a:r>
          </a:p>
          <a:p>
            <a:r>
              <a:rPr lang="en-US" dirty="0" smtClean="0"/>
              <a:t> Organisms do </a:t>
            </a:r>
            <a:r>
              <a:rPr lang="en-US" dirty="0"/>
              <a:t>not adapt to environmental changes through conscious design. </a:t>
            </a:r>
            <a:endParaRPr lang="en-US" dirty="0" smtClean="0"/>
          </a:p>
          <a:p>
            <a:r>
              <a:rPr lang="en-US" dirty="0" smtClean="0"/>
              <a:t>Adaptations </a:t>
            </a:r>
            <a:r>
              <a:rPr lang="en-US" dirty="0"/>
              <a:t>are the result of random mutations that are acted upon by selective forces. </a:t>
            </a:r>
            <a:endParaRPr lang="en-US" dirty="0" smtClean="0"/>
          </a:p>
          <a:p>
            <a:r>
              <a:rPr lang="en-US" dirty="0" err="1" smtClean="0"/>
              <a:t>Icefish</a:t>
            </a:r>
            <a:r>
              <a:rPr lang="en-US" dirty="0" smtClean="0"/>
              <a:t> </a:t>
            </a:r>
            <a:r>
              <a:rPr lang="en-US" dirty="0"/>
              <a:t>did not invent antifreeze </a:t>
            </a:r>
            <a:r>
              <a:rPr lang="en-US" i="1" dirty="0"/>
              <a:t>so that</a:t>
            </a:r>
            <a:r>
              <a:rPr lang="en-US" dirty="0"/>
              <a:t> they could live in cold waters. In fact, the antifreeze gene evolved before the ocean’s temperature dropped below the freezing point of fish blood. </a:t>
            </a:r>
            <a:endParaRPr lang="en-US" dirty="0" smtClean="0"/>
          </a:p>
          <a:p>
            <a:r>
              <a:rPr lang="en-US" dirty="0" smtClean="0"/>
              <a:t>The </a:t>
            </a:r>
            <a:r>
              <a:rPr lang="en-US" dirty="0"/>
              <a:t>use of the word “invention” is good in terms of telling a story but not accurate in the scientific sense. </a:t>
            </a:r>
          </a:p>
        </p:txBody>
      </p:sp>
      <p:pic>
        <p:nvPicPr>
          <p:cNvPr id="4" name="Picture 3"/>
          <p:cNvPicPr>
            <a:picLocks noChangeAspect="1"/>
          </p:cNvPicPr>
          <p:nvPr/>
        </p:nvPicPr>
        <p:blipFill>
          <a:blip r:embed="rId2"/>
          <a:stretch>
            <a:fillRect/>
          </a:stretch>
        </p:blipFill>
        <p:spPr>
          <a:xfrm>
            <a:off x="9288607" y="4916776"/>
            <a:ext cx="2466975" cy="1847850"/>
          </a:xfrm>
          <a:prstGeom prst="rect">
            <a:avLst/>
          </a:prstGeom>
        </p:spPr>
      </p:pic>
      <p:pic>
        <p:nvPicPr>
          <p:cNvPr id="5" name="Picture 4"/>
          <p:cNvPicPr>
            <a:picLocks noChangeAspect="1"/>
          </p:cNvPicPr>
          <p:nvPr/>
        </p:nvPicPr>
        <p:blipFill>
          <a:blip r:embed="rId3"/>
          <a:stretch>
            <a:fillRect/>
          </a:stretch>
        </p:blipFill>
        <p:spPr>
          <a:xfrm>
            <a:off x="9112828" y="614507"/>
            <a:ext cx="2628900" cy="1733550"/>
          </a:xfrm>
          <a:prstGeom prst="rect">
            <a:avLst/>
          </a:prstGeom>
        </p:spPr>
      </p:pic>
      <p:pic>
        <p:nvPicPr>
          <p:cNvPr id="6" name="Picture 5"/>
          <p:cNvPicPr>
            <a:picLocks noChangeAspect="1"/>
          </p:cNvPicPr>
          <p:nvPr/>
        </p:nvPicPr>
        <p:blipFill>
          <a:blip r:embed="rId4"/>
          <a:stretch>
            <a:fillRect/>
          </a:stretch>
        </p:blipFill>
        <p:spPr>
          <a:xfrm>
            <a:off x="8912803" y="3008457"/>
            <a:ext cx="3028950" cy="1514475"/>
          </a:xfrm>
          <a:prstGeom prst="rect">
            <a:avLst/>
          </a:prstGeom>
        </p:spPr>
      </p:pic>
    </p:spTree>
    <p:extLst>
      <p:ext uri="{BB962C8B-B14F-4D97-AF65-F5344CB8AC3E}">
        <p14:creationId xmlns:p14="http://schemas.microsoft.com/office/powerpoint/2010/main" val="4029447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Evolving Switches, Evolving bodies Notes, Discussion, questions and Answers.</a:t>
            </a:r>
            <a:endParaRPr lang="en-US" dirty="0"/>
          </a:p>
        </p:txBody>
      </p:sp>
      <p:pic>
        <p:nvPicPr>
          <p:cNvPr id="5" name="Content Placeholder 4"/>
          <p:cNvPicPr>
            <a:picLocks noGrp="1" noChangeAspect="1"/>
          </p:cNvPicPr>
          <p:nvPr>
            <p:ph idx="1"/>
          </p:nvPr>
        </p:nvPicPr>
        <p:blipFill>
          <a:blip r:embed="rId2"/>
          <a:stretch>
            <a:fillRect/>
          </a:stretch>
        </p:blipFill>
        <p:spPr>
          <a:xfrm>
            <a:off x="4332029" y="3969327"/>
            <a:ext cx="3527942" cy="1896269"/>
          </a:xfrm>
          <a:prstGeom prst="rect">
            <a:avLst/>
          </a:prstGeom>
        </p:spPr>
      </p:pic>
      <p:pic>
        <p:nvPicPr>
          <p:cNvPr id="4" name="Picture 3"/>
          <p:cNvPicPr>
            <a:picLocks noChangeAspect="1"/>
          </p:cNvPicPr>
          <p:nvPr/>
        </p:nvPicPr>
        <p:blipFill>
          <a:blip r:embed="rId3"/>
          <a:stretch>
            <a:fillRect/>
          </a:stretch>
        </p:blipFill>
        <p:spPr>
          <a:xfrm>
            <a:off x="1529628" y="2367396"/>
            <a:ext cx="3438525" cy="1333500"/>
          </a:xfrm>
          <a:prstGeom prst="rect">
            <a:avLst/>
          </a:prstGeom>
        </p:spPr>
      </p:pic>
      <p:pic>
        <p:nvPicPr>
          <p:cNvPr id="6" name="Picture 5"/>
          <p:cNvPicPr>
            <a:picLocks noChangeAspect="1"/>
          </p:cNvPicPr>
          <p:nvPr/>
        </p:nvPicPr>
        <p:blipFill>
          <a:blip r:embed="rId4"/>
          <a:stretch>
            <a:fillRect/>
          </a:stretch>
        </p:blipFill>
        <p:spPr>
          <a:xfrm>
            <a:off x="8671646" y="2072121"/>
            <a:ext cx="2371725" cy="1924050"/>
          </a:xfrm>
          <a:prstGeom prst="rect">
            <a:avLst/>
          </a:prstGeom>
        </p:spPr>
      </p:pic>
    </p:spTree>
    <p:extLst>
      <p:ext uri="{BB962C8B-B14F-4D97-AF65-F5344CB8AC3E}">
        <p14:creationId xmlns:p14="http://schemas.microsoft.com/office/powerpoint/2010/main" val="644646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838200" y="1413164"/>
            <a:ext cx="7110845" cy="4763799"/>
          </a:xfrm>
        </p:spPr>
        <p:txBody>
          <a:bodyPr>
            <a:normAutofit fontScale="85000" lnSpcReduction="20000"/>
          </a:bodyPr>
          <a:lstStyle/>
          <a:p>
            <a:r>
              <a:rPr lang="en-US" dirty="0"/>
              <a:t>The bodies of </a:t>
            </a:r>
            <a:r>
              <a:rPr lang="en-US" dirty="0" smtClean="0"/>
              <a:t>three spine </a:t>
            </a:r>
            <a:r>
              <a:rPr lang="en-US" dirty="0"/>
              <a:t>stickleback fish in certain populations evolved as they adapted from living in the ocean to a life exclusively in freshwater environments</a:t>
            </a:r>
            <a:r>
              <a:rPr lang="en-US" dirty="0" smtClean="0"/>
              <a:t>.</a:t>
            </a:r>
          </a:p>
          <a:p>
            <a:r>
              <a:rPr lang="en-US" dirty="0" smtClean="0"/>
              <a:t> </a:t>
            </a:r>
            <a:r>
              <a:rPr lang="en-US" dirty="0"/>
              <a:t>One adaptation was the loss of pelvic spines, which are homologous to the hind limbs of four-legged animals. </a:t>
            </a:r>
            <a:endParaRPr lang="en-US" dirty="0" smtClean="0"/>
          </a:p>
          <a:p>
            <a:r>
              <a:rPr lang="en-US" dirty="0" smtClean="0"/>
              <a:t>Scientists </a:t>
            </a:r>
            <a:r>
              <a:rPr lang="en-US" dirty="0"/>
              <a:t>have determined that changes to the stickleback pelvis are largely due to changes in a particular gene regulatory switch, a stretch of noncoding DNA sequence that functions to turn genes on or off. </a:t>
            </a:r>
            <a:endParaRPr lang="en-US" dirty="0" smtClean="0"/>
          </a:p>
          <a:p>
            <a:r>
              <a:rPr lang="en-US" dirty="0"/>
              <a:t>M</a:t>
            </a:r>
            <a:r>
              <a:rPr lang="en-US" dirty="0" smtClean="0"/>
              <a:t>utations </a:t>
            </a:r>
            <a:r>
              <a:rPr lang="en-US" dirty="0"/>
              <a:t>in gene switches that control developmental genes are an important evolutionary mechanism responsible for the diversity of animal forms. </a:t>
            </a:r>
          </a:p>
          <a:p>
            <a:endParaRPr lang="en-US" dirty="0"/>
          </a:p>
        </p:txBody>
      </p:sp>
      <p:pic>
        <p:nvPicPr>
          <p:cNvPr id="4" name="Picture 3"/>
          <p:cNvPicPr>
            <a:picLocks noChangeAspect="1"/>
          </p:cNvPicPr>
          <p:nvPr/>
        </p:nvPicPr>
        <p:blipFill>
          <a:blip r:embed="rId2"/>
          <a:stretch>
            <a:fillRect/>
          </a:stretch>
        </p:blipFill>
        <p:spPr>
          <a:xfrm>
            <a:off x="8986405" y="589251"/>
            <a:ext cx="2781300" cy="1647825"/>
          </a:xfrm>
          <a:prstGeom prst="rect">
            <a:avLst/>
          </a:prstGeom>
        </p:spPr>
      </p:pic>
      <p:pic>
        <p:nvPicPr>
          <p:cNvPr id="5" name="Picture 4"/>
          <p:cNvPicPr>
            <a:picLocks noChangeAspect="1"/>
          </p:cNvPicPr>
          <p:nvPr/>
        </p:nvPicPr>
        <p:blipFill>
          <a:blip r:embed="rId3"/>
          <a:stretch>
            <a:fillRect/>
          </a:stretch>
        </p:blipFill>
        <p:spPr>
          <a:xfrm>
            <a:off x="8114476" y="2461203"/>
            <a:ext cx="4077524" cy="4554250"/>
          </a:xfrm>
          <a:prstGeom prst="rect">
            <a:avLst/>
          </a:prstGeom>
        </p:spPr>
      </p:pic>
    </p:spTree>
    <p:extLst>
      <p:ext uri="{BB962C8B-B14F-4D97-AF65-F5344CB8AC3E}">
        <p14:creationId xmlns:p14="http://schemas.microsoft.com/office/powerpoint/2010/main" val="801294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5645727" cy="4351338"/>
          </a:xfrm>
        </p:spPr>
        <p:txBody>
          <a:bodyPr>
            <a:normAutofit lnSpcReduction="10000"/>
          </a:bodyPr>
          <a:lstStyle/>
          <a:p>
            <a:r>
              <a:rPr lang="en-US" dirty="0" smtClean="0"/>
              <a:t>Dramatic changes in traits can occur through mutation in a small number of genes, or even a single gene.</a:t>
            </a:r>
          </a:p>
          <a:p>
            <a:r>
              <a:rPr lang="en-US" dirty="0" smtClean="0"/>
              <a:t>Different environments can provide different selective pressures on organisms structure. </a:t>
            </a:r>
          </a:p>
          <a:p>
            <a:r>
              <a:rPr lang="en-US" dirty="0"/>
              <a:t>In the stickleback, pelvic spines provide a selective advantage in environments with large predatory fish, but are a liability in environments with dragonfly larvae. </a:t>
            </a:r>
          </a:p>
        </p:txBody>
      </p:sp>
      <p:pic>
        <p:nvPicPr>
          <p:cNvPr id="4" name="Picture 3"/>
          <p:cNvPicPr>
            <a:picLocks noChangeAspect="1"/>
          </p:cNvPicPr>
          <p:nvPr/>
        </p:nvPicPr>
        <p:blipFill>
          <a:blip r:embed="rId2"/>
          <a:stretch>
            <a:fillRect/>
          </a:stretch>
        </p:blipFill>
        <p:spPr>
          <a:xfrm>
            <a:off x="7335982" y="205395"/>
            <a:ext cx="4918362" cy="6320096"/>
          </a:xfrm>
          <a:prstGeom prst="rect">
            <a:avLst/>
          </a:prstGeom>
        </p:spPr>
      </p:pic>
    </p:spTree>
    <p:extLst>
      <p:ext uri="{BB962C8B-B14F-4D97-AF65-F5344CB8AC3E}">
        <p14:creationId xmlns:p14="http://schemas.microsoft.com/office/powerpoint/2010/main" val="2220821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19545"/>
            <a:ext cx="10515600" cy="5657418"/>
          </a:xfrm>
        </p:spPr>
        <p:txBody>
          <a:bodyPr/>
          <a:lstStyle/>
          <a:p>
            <a:pPr lvl="0"/>
            <a:r>
              <a:rPr lang="en-US" dirty="0"/>
              <a:t>All the cells of the body contain the same genes, but only a subset of those genes is active in any particular cell type. For example, liver cells express a different set of genes than muscle cells.  </a:t>
            </a:r>
          </a:p>
          <a:p>
            <a:pPr lvl="0"/>
            <a:r>
              <a:rPr lang="en-US" dirty="0"/>
              <a:t>The expression of genes that control development—the process by which a fertilized egg divides, grows, and develops into an adult—is regulated by genetic elements called switches. Switches determine at which times during development and in which cells or tissues a particular gene is turned on or off.</a:t>
            </a:r>
            <a:r>
              <a:rPr lang="en-US" i="1" dirty="0"/>
              <a:t> </a:t>
            </a:r>
            <a:endParaRPr lang="en-US" dirty="0"/>
          </a:p>
          <a:p>
            <a:endParaRPr lang="en-US" dirty="0"/>
          </a:p>
        </p:txBody>
      </p:sp>
      <p:pic>
        <p:nvPicPr>
          <p:cNvPr id="4" name="Picture 3"/>
          <p:cNvPicPr>
            <a:picLocks noChangeAspect="1"/>
          </p:cNvPicPr>
          <p:nvPr/>
        </p:nvPicPr>
        <p:blipFill>
          <a:blip r:embed="rId2"/>
          <a:stretch>
            <a:fillRect/>
          </a:stretch>
        </p:blipFill>
        <p:spPr>
          <a:xfrm>
            <a:off x="2824161" y="3841235"/>
            <a:ext cx="5072929" cy="3016765"/>
          </a:xfrm>
          <a:prstGeom prst="rect">
            <a:avLst/>
          </a:prstGeom>
        </p:spPr>
      </p:pic>
    </p:spTree>
    <p:extLst>
      <p:ext uri="{BB962C8B-B14F-4D97-AF65-F5344CB8AC3E}">
        <p14:creationId xmlns:p14="http://schemas.microsoft.com/office/powerpoint/2010/main" val="978573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US" dirty="0"/>
              <a:t>Mutations that alter the function of a genetic switch can affect when and where a gene is expressed without affecting that gene’s protein product. Thus, a mutation in a genetic switch that regulates the expression of the </a:t>
            </a:r>
            <a:r>
              <a:rPr lang="en-US" i="1" dirty="0"/>
              <a:t>Pitx1</a:t>
            </a:r>
            <a:r>
              <a:rPr lang="en-US" dirty="0"/>
              <a:t> gene in the pelvis will not affect the gene’s expression and protein product in other parts of the body. </a:t>
            </a:r>
            <a:r>
              <a:rPr lang="en-US" i="1" dirty="0"/>
              <a:t> </a:t>
            </a:r>
            <a:endParaRPr lang="en-US" dirty="0"/>
          </a:p>
          <a:p>
            <a:endParaRPr lang="en-US" dirty="0"/>
          </a:p>
        </p:txBody>
      </p:sp>
      <p:pic>
        <p:nvPicPr>
          <p:cNvPr id="4" name="Picture 3"/>
          <p:cNvPicPr>
            <a:picLocks noChangeAspect="1"/>
          </p:cNvPicPr>
          <p:nvPr/>
        </p:nvPicPr>
        <p:blipFill>
          <a:blip r:embed="rId2"/>
          <a:stretch>
            <a:fillRect/>
          </a:stretch>
        </p:blipFill>
        <p:spPr>
          <a:xfrm>
            <a:off x="3588327" y="4000500"/>
            <a:ext cx="3810000" cy="2857500"/>
          </a:xfrm>
          <a:prstGeom prst="rect">
            <a:avLst/>
          </a:prstGeom>
        </p:spPr>
      </p:pic>
    </p:spTree>
    <p:extLst>
      <p:ext uri="{BB962C8B-B14F-4D97-AF65-F5344CB8AC3E}">
        <p14:creationId xmlns:p14="http://schemas.microsoft.com/office/powerpoint/2010/main" val="1828513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Darwin’s Theory of Evolution</a:t>
            </a:r>
            <a:endParaRPr lang="en-US" dirty="0"/>
          </a:p>
        </p:txBody>
      </p:sp>
      <p:sp>
        <p:nvSpPr>
          <p:cNvPr id="3" name="Content Placeholder 2"/>
          <p:cNvSpPr>
            <a:spLocks noGrp="1"/>
          </p:cNvSpPr>
          <p:nvPr>
            <p:ph idx="1"/>
          </p:nvPr>
        </p:nvSpPr>
        <p:spPr/>
        <p:txBody>
          <a:bodyPr/>
          <a:lstStyle/>
          <a:p>
            <a:r>
              <a:rPr lang="en-US" dirty="0" smtClean="0"/>
              <a:t>Evolution</a:t>
            </a:r>
          </a:p>
          <a:p>
            <a:pPr marL="457200" lvl="1" indent="0">
              <a:buNone/>
            </a:pPr>
            <a:r>
              <a:rPr lang="en-US" dirty="0" smtClean="0"/>
              <a:t>=the process of change over time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825625"/>
            <a:ext cx="5607844" cy="4486275"/>
          </a:xfrm>
          <a:prstGeom prst="rect">
            <a:avLst/>
          </a:prstGeom>
        </p:spPr>
      </p:pic>
    </p:spTree>
    <p:extLst>
      <p:ext uri="{BB962C8B-B14F-4D97-AF65-F5344CB8AC3E}">
        <p14:creationId xmlns:p14="http://schemas.microsoft.com/office/powerpoint/2010/main" val="313131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125"/>
            <a:ext cx="3983182" cy="5811838"/>
          </a:xfrm>
        </p:spPr>
        <p:txBody>
          <a:bodyPr>
            <a:normAutofit lnSpcReduction="10000"/>
          </a:bodyPr>
          <a:lstStyle/>
          <a:p>
            <a:pPr lvl="0"/>
            <a:r>
              <a:rPr lang="en-US" dirty="0"/>
              <a:t>Evolutionary change can occur rapidly from a geological perspective—typically measured in millions of years—if the environment strongly favors or disfavors a particular trait. In the case of freshwater stickleback populations in North America, the loss or reduction of pelvic spines evolved within the past 10,000 years.</a:t>
            </a:r>
            <a:r>
              <a:rPr lang="en-US" i="1" dirty="0"/>
              <a:t> </a:t>
            </a:r>
            <a:endParaRPr lang="en-US" dirty="0"/>
          </a:p>
          <a:p>
            <a:endParaRPr lang="en-US" dirty="0"/>
          </a:p>
        </p:txBody>
      </p:sp>
      <p:pic>
        <p:nvPicPr>
          <p:cNvPr id="4" name="Picture 3"/>
          <p:cNvPicPr>
            <a:picLocks noChangeAspect="1"/>
          </p:cNvPicPr>
          <p:nvPr/>
        </p:nvPicPr>
        <p:blipFill>
          <a:blip r:embed="rId2"/>
          <a:stretch>
            <a:fillRect/>
          </a:stretch>
        </p:blipFill>
        <p:spPr>
          <a:xfrm>
            <a:off x="7025120" y="4806950"/>
            <a:ext cx="2638425" cy="1733550"/>
          </a:xfrm>
          <a:prstGeom prst="rect">
            <a:avLst/>
          </a:prstGeom>
        </p:spPr>
      </p:pic>
      <p:pic>
        <p:nvPicPr>
          <p:cNvPr id="5" name="Picture 4"/>
          <p:cNvPicPr>
            <a:picLocks noChangeAspect="1"/>
          </p:cNvPicPr>
          <p:nvPr/>
        </p:nvPicPr>
        <p:blipFill>
          <a:blip r:embed="rId3"/>
          <a:stretch>
            <a:fillRect/>
          </a:stretch>
        </p:blipFill>
        <p:spPr>
          <a:xfrm>
            <a:off x="4939422" y="337397"/>
            <a:ext cx="6809822" cy="4310246"/>
          </a:xfrm>
          <a:prstGeom prst="rect">
            <a:avLst/>
          </a:prstGeom>
        </p:spPr>
      </p:pic>
    </p:spTree>
    <p:extLst>
      <p:ext uri="{BB962C8B-B14F-4D97-AF65-F5344CB8AC3E}">
        <p14:creationId xmlns:p14="http://schemas.microsoft.com/office/powerpoint/2010/main" val="2273102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163" y="578716"/>
            <a:ext cx="10515600" cy="4351338"/>
          </a:xfrm>
        </p:spPr>
        <p:txBody>
          <a:bodyPr/>
          <a:lstStyle/>
          <a:p>
            <a:r>
              <a:rPr lang="en-US" dirty="0" smtClean="0"/>
              <a:t>Similar evolutionary adaptations can occur independently in different populations that have similar selective pressures, and in some cases may result from the same genetic mechanism.  For example, pelvic reduction occurred in separate freshwater stickleback populations due to mutations in the same genetic switch. </a:t>
            </a:r>
            <a:r>
              <a:rPr lang="en-US" dirty="0" smtClean="0"/>
              <a:t>Below is another example. </a:t>
            </a:r>
            <a:endParaRPr lang="en-US" dirty="0"/>
          </a:p>
        </p:txBody>
      </p:sp>
      <p:pic>
        <p:nvPicPr>
          <p:cNvPr id="5" name="Picture 4"/>
          <p:cNvPicPr>
            <a:picLocks noChangeAspect="1"/>
          </p:cNvPicPr>
          <p:nvPr/>
        </p:nvPicPr>
        <p:blipFill>
          <a:blip r:embed="rId2"/>
          <a:stretch>
            <a:fillRect/>
          </a:stretch>
        </p:blipFill>
        <p:spPr>
          <a:xfrm>
            <a:off x="2847109" y="3380941"/>
            <a:ext cx="5791200" cy="3629025"/>
          </a:xfrm>
          <a:prstGeom prst="rect">
            <a:avLst/>
          </a:prstGeom>
        </p:spPr>
      </p:pic>
    </p:spTree>
    <p:extLst>
      <p:ext uri="{BB962C8B-B14F-4D97-AF65-F5344CB8AC3E}">
        <p14:creationId xmlns:p14="http://schemas.microsoft.com/office/powerpoint/2010/main" val="3690105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5257800" cy="4351338"/>
          </a:xfrm>
        </p:spPr>
        <p:txBody>
          <a:bodyPr>
            <a:normAutofit fontScale="92500" lnSpcReduction="10000"/>
          </a:bodyPr>
          <a:lstStyle/>
          <a:p>
            <a:pPr lvl="0"/>
            <a:r>
              <a:rPr lang="en-US" dirty="0"/>
              <a:t>The evolution of anatomical traits can be studied by carefully measuring and comparing related populations living in different habitats, by comparing the DNA of individuals with similar and different traits, and by analyzing the same trait in related species found in the fossil record. It is possible to use all three approaches to study the evolution of pelvic reduction in the stickleback. </a:t>
            </a:r>
          </a:p>
          <a:p>
            <a:endParaRPr lang="en-US" dirty="0"/>
          </a:p>
        </p:txBody>
      </p:sp>
      <p:pic>
        <p:nvPicPr>
          <p:cNvPr id="4" name="Picture 3"/>
          <p:cNvPicPr>
            <a:picLocks noChangeAspect="1"/>
          </p:cNvPicPr>
          <p:nvPr/>
        </p:nvPicPr>
        <p:blipFill>
          <a:blip r:embed="rId2"/>
          <a:stretch>
            <a:fillRect/>
          </a:stretch>
        </p:blipFill>
        <p:spPr>
          <a:xfrm>
            <a:off x="6428509" y="41275"/>
            <a:ext cx="5424450" cy="6816725"/>
          </a:xfrm>
          <a:prstGeom prst="rect">
            <a:avLst/>
          </a:prstGeom>
        </p:spPr>
      </p:pic>
    </p:spTree>
    <p:extLst>
      <p:ext uri="{BB962C8B-B14F-4D97-AF65-F5344CB8AC3E}">
        <p14:creationId xmlns:p14="http://schemas.microsoft.com/office/powerpoint/2010/main" val="1569093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Fossil Record Notes, discussion, questions.</a:t>
            </a:r>
            <a:endParaRPr lang="en-US" dirty="0"/>
          </a:p>
        </p:txBody>
      </p:sp>
      <p:sp>
        <p:nvSpPr>
          <p:cNvPr id="3" name="Content Placeholder 2"/>
          <p:cNvSpPr>
            <a:spLocks noGrp="1"/>
          </p:cNvSpPr>
          <p:nvPr>
            <p:ph idx="1"/>
          </p:nvPr>
        </p:nvSpPr>
        <p:spPr/>
        <p:txBody>
          <a:bodyPr/>
          <a:lstStyle/>
          <a:p>
            <a:r>
              <a:rPr lang="en-US" dirty="0" smtClean="0"/>
              <a:t>This should be review from previous coursework.</a:t>
            </a:r>
            <a:endParaRPr lang="en-US" dirty="0"/>
          </a:p>
        </p:txBody>
      </p:sp>
      <p:pic>
        <p:nvPicPr>
          <p:cNvPr id="4" name="Picture 3"/>
          <p:cNvPicPr>
            <a:picLocks noChangeAspect="1"/>
          </p:cNvPicPr>
          <p:nvPr/>
        </p:nvPicPr>
        <p:blipFill>
          <a:blip r:embed="rId2"/>
          <a:stretch>
            <a:fillRect/>
          </a:stretch>
        </p:blipFill>
        <p:spPr>
          <a:xfrm>
            <a:off x="1246910" y="2596418"/>
            <a:ext cx="4960360" cy="3715482"/>
          </a:xfrm>
          <a:prstGeom prst="rect">
            <a:avLst/>
          </a:prstGeom>
        </p:spPr>
      </p:pic>
      <p:pic>
        <p:nvPicPr>
          <p:cNvPr id="5" name="Picture 4"/>
          <p:cNvPicPr>
            <a:picLocks noChangeAspect="1"/>
          </p:cNvPicPr>
          <p:nvPr/>
        </p:nvPicPr>
        <p:blipFill>
          <a:blip r:embed="rId3"/>
          <a:stretch>
            <a:fillRect/>
          </a:stretch>
        </p:blipFill>
        <p:spPr>
          <a:xfrm>
            <a:off x="6313559" y="2596418"/>
            <a:ext cx="2466975" cy="1847850"/>
          </a:xfrm>
          <a:prstGeom prst="rect">
            <a:avLst/>
          </a:prstGeom>
        </p:spPr>
      </p:pic>
      <p:pic>
        <p:nvPicPr>
          <p:cNvPr id="6" name="Picture 5"/>
          <p:cNvPicPr>
            <a:picLocks noChangeAspect="1"/>
          </p:cNvPicPr>
          <p:nvPr/>
        </p:nvPicPr>
        <p:blipFill>
          <a:blip r:embed="rId4"/>
          <a:stretch>
            <a:fillRect/>
          </a:stretch>
        </p:blipFill>
        <p:spPr>
          <a:xfrm>
            <a:off x="8935964" y="2644409"/>
            <a:ext cx="2524125" cy="1809750"/>
          </a:xfrm>
          <a:prstGeom prst="rect">
            <a:avLst/>
          </a:prstGeom>
        </p:spPr>
      </p:pic>
      <p:pic>
        <p:nvPicPr>
          <p:cNvPr id="7" name="Picture 6"/>
          <p:cNvPicPr>
            <a:picLocks noChangeAspect="1"/>
          </p:cNvPicPr>
          <p:nvPr/>
        </p:nvPicPr>
        <p:blipFill>
          <a:blip r:embed="rId5"/>
          <a:stretch>
            <a:fillRect/>
          </a:stretch>
        </p:blipFill>
        <p:spPr>
          <a:xfrm>
            <a:off x="7427984" y="4642384"/>
            <a:ext cx="2705100" cy="1685925"/>
          </a:xfrm>
          <a:prstGeom prst="rect">
            <a:avLst/>
          </a:prstGeom>
        </p:spPr>
      </p:pic>
    </p:spTree>
    <p:extLst>
      <p:ext uri="{BB962C8B-B14F-4D97-AF65-F5344CB8AC3E}">
        <p14:creationId xmlns:p14="http://schemas.microsoft.com/office/powerpoint/2010/main" val="1724044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Fossil Record</a:t>
            </a:r>
            <a:endParaRPr lang="en-US" dirty="0"/>
          </a:p>
        </p:txBody>
      </p:sp>
      <p:sp>
        <p:nvSpPr>
          <p:cNvPr id="3" name="Content Placeholder 2"/>
          <p:cNvSpPr>
            <a:spLocks noGrp="1"/>
          </p:cNvSpPr>
          <p:nvPr>
            <p:ph idx="1"/>
          </p:nvPr>
        </p:nvSpPr>
        <p:spPr>
          <a:xfrm>
            <a:off x="838200" y="1825625"/>
            <a:ext cx="6728460" cy="4351338"/>
          </a:xfrm>
        </p:spPr>
        <p:txBody>
          <a:bodyPr/>
          <a:lstStyle/>
          <a:p>
            <a:r>
              <a:rPr lang="en-US" dirty="0" smtClean="0"/>
              <a:t>Paleontologists</a:t>
            </a:r>
          </a:p>
          <a:p>
            <a:pPr lvl="1"/>
            <a:r>
              <a:rPr lang="en-US" dirty="0" smtClean="0"/>
              <a:t>Scientists who study fossils, or the preserved remains or traces of organisms that lived in the past</a:t>
            </a:r>
          </a:p>
          <a:p>
            <a:pPr lvl="1"/>
            <a:endParaRPr lang="en-US" dirty="0"/>
          </a:p>
          <a:p>
            <a:r>
              <a:rPr lang="en-US" dirty="0" smtClean="0"/>
              <a:t>Fossil Record</a:t>
            </a:r>
          </a:p>
          <a:p>
            <a:pPr lvl="1"/>
            <a:r>
              <a:rPr lang="en-US" dirty="0" smtClean="0"/>
              <a:t>Collection of fossils organized to provide evidence about history of life on Earth, including how organisms have changed over time</a:t>
            </a:r>
            <a:endParaRPr lang="en-US" dirty="0"/>
          </a:p>
        </p:txBody>
      </p:sp>
      <p:pic>
        <p:nvPicPr>
          <p:cNvPr id="4" name="Picture 3"/>
          <p:cNvPicPr>
            <a:picLocks noChangeAspect="1"/>
          </p:cNvPicPr>
          <p:nvPr/>
        </p:nvPicPr>
        <p:blipFill>
          <a:blip r:embed="rId2"/>
          <a:stretch>
            <a:fillRect/>
          </a:stretch>
        </p:blipFill>
        <p:spPr>
          <a:xfrm>
            <a:off x="8496300" y="3706177"/>
            <a:ext cx="2857500" cy="2143125"/>
          </a:xfrm>
          <a:prstGeom prst="rect">
            <a:avLst/>
          </a:prstGeom>
        </p:spPr>
      </p:pic>
      <p:pic>
        <p:nvPicPr>
          <p:cNvPr id="5" name="Picture 4"/>
          <p:cNvPicPr>
            <a:picLocks noChangeAspect="1"/>
          </p:cNvPicPr>
          <p:nvPr/>
        </p:nvPicPr>
        <p:blipFill>
          <a:blip r:embed="rId3"/>
          <a:stretch>
            <a:fillRect/>
          </a:stretch>
        </p:blipFill>
        <p:spPr>
          <a:xfrm>
            <a:off x="7566660" y="1165859"/>
            <a:ext cx="3075729" cy="2306797"/>
          </a:xfrm>
          <a:prstGeom prst="rect">
            <a:avLst/>
          </a:prstGeom>
        </p:spPr>
      </p:pic>
    </p:spTree>
    <p:extLst>
      <p:ext uri="{BB962C8B-B14F-4D97-AF65-F5344CB8AC3E}">
        <p14:creationId xmlns:p14="http://schemas.microsoft.com/office/powerpoint/2010/main" val="2184090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322820" cy="1325563"/>
          </a:xfrm>
        </p:spPr>
        <p:txBody>
          <a:bodyPr/>
          <a:lstStyle/>
          <a:p>
            <a:r>
              <a:rPr lang="en-US" dirty="0" smtClean="0"/>
              <a:t>The formation of fossils are rare events, but can occur by</a:t>
            </a:r>
            <a:endParaRPr lang="en-US" dirty="0"/>
          </a:p>
        </p:txBody>
      </p:sp>
      <p:sp>
        <p:nvSpPr>
          <p:cNvPr id="3" name="Content Placeholder 2"/>
          <p:cNvSpPr>
            <a:spLocks noGrp="1"/>
          </p:cNvSpPr>
          <p:nvPr>
            <p:ph idx="1"/>
          </p:nvPr>
        </p:nvSpPr>
        <p:spPr>
          <a:xfrm>
            <a:off x="838200" y="1825625"/>
            <a:ext cx="7482840" cy="4351338"/>
          </a:xfrm>
        </p:spPr>
        <p:txBody>
          <a:bodyPr/>
          <a:lstStyle/>
          <a:p>
            <a:r>
              <a:rPr lang="en-US" dirty="0" smtClean="0"/>
              <a:t>Petrified fossils</a:t>
            </a:r>
          </a:p>
          <a:p>
            <a:pPr lvl="1"/>
            <a:r>
              <a:rPr lang="en-US" dirty="0" smtClean="0"/>
              <a:t>Remains are buried in sediment, then change to rock over time-now called a petrified fossil</a:t>
            </a:r>
          </a:p>
          <a:p>
            <a:r>
              <a:rPr lang="en-US" dirty="0" smtClean="0"/>
              <a:t>Molds and Casts</a:t>
            </a:r>
          </a:p>
          <a:p>
            <a:pPr lvl="1"/>
            <a:r>
              <a:rPr lang="en-US" dirty="0" smtClean="0"/>
              <a:t>Hollow space in sediment in the shape of an organism is called a mold; when a mold becomes filled with hardened minerals it becomes a cast.</a:t>
            </a:r>
          </a:p>
          <a:p>
            <a:r>
              <a:rPr lang="en-US" dirty="0" smtClean="0"/>
              <a:t>Preserved remains</a:t>
            </a:r>
          </a:p>
          <a:p>
            <a:pPr lvl="1"/>
            <a:r>
              <a:rPr lang="en-US" dirty="0" smtClean="0"/>
              <a:t>Quickly buried organisms are buried in ice, volcanic ash or clay before they begin to decay. </a:t>
            </a:r>
            <a:endParaRPr lang="en-US" dirty="0"/>
          </a:p>
        </p:txBody>
      </p:sp>
      <p:pic>
        <p:nvPicPr>
          <p:cNvPr id="4" name="Picture 3"/>
          <p:cNvPicPr>
            <a:picLocks noChangeAspect="1"/>
          </p:cNvPicPr>
          <p:nvPr/>
        </p:nvPicPr>
        <p:blipFill>
          <a:blip r:embed="rId2"/>
          <a:stretch>
            <a:fillRect/>
          </a:stretch>
        </p:blipFill>
        <p:spPr>
          <a:xfrm>
            <a:off x="9525000" y="430530"/>
            <a:ext cx="2118228" cy="1769603"/>
          </a:xfrm>
          <a:prstGeom prst="rect">
            <a:avLst/>
          </a:prstGeom>
        </p:spPr>
      </p:pic>
      <p:pic>
        <p:nvPicPr>
          <p:cNvPr id="5" name="Picture 4"/>
          <p:cNvPicPr>
            <a:picLocks noChangeAspect="1"/>
          </p:cNvPicPr>
          <p:nvPr/>
        </p:nvPicPr>
        <p:blipFill>
          <a:blip r:embed="rId3"/>
          <a:stretch>
            <a:fillRect/>
          </a:stretch>
        </p:blipFill>
        <p:spPr>
          <a:xfrm>
            <a:off x="8381830" y="2550706"/>
            <a:ext cx="2286339" cy="1714754"/>
          </a:xfrm>
          <a:prstGeom prst="rect">
            <a:avLst/>
          </a:prstGeom>
        </p:spPr>
      </p:pic>
      <p:pic>
        <p:nvPicPr>
          <p:cNvPr id="6" name="Picture 5"/>
          <p:cNvPicPr>
            <a:picLocks noChangeAspect="1"/>
          </p:cNvPicPr>
          <p:nvPr/>
        </p:nvPicPr>
        <p:blipFill>
          <a:blip r:embed="rId4"/>
          <a:stretch>
            <a:fillRect/>
          </a:stretch>
        </p:blipFill>
        <p:spPr>
          <a:xfrm>
            <a:off x="9525000" y="4616034"/>
            <a:ext cx="2118228" cy="1999078"/>
          </a:xfrm>
          <a:prstGeom prst="rect">
            <a:avLst/>
          </a:prstGeom>
        </p:spPr>
      </p:pic>
    </p:spTree>
    <p:extLst>
      <p:ext uri="{BB962C8B-B14F-4D97-AF65-F5344CB8AC3E}">
        <p14:creationId xmlns:p14="http://schemas.microsoft.com/office/powerpoint/2010/main" val="27810846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Relative Dating </a:t>
            </a:r>
            <a:br>
              <a:rPr lang="en-US" dirty="0" smtClean="0"/>
            </a:br>
            <a:r>
              <a:rPr lang="en-US" dirty="0" smtClean="0"/>
              <a:t>vs. </a:t>
            </a:r>
            <a:br>
              <a:rPr lang="en-US" dirty="0" smtClean="0"/>
            </a:br>
            <a:r>
              <a:rPr lang="en-US" dirty="0" smtClean="0"/>
              <a:t>Radioactive Dating of Fossils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89734" y="2811780"/>
            <a:ext cx="2607945" cy="2692072"/>
          </a:xfrm>
          <a:prstGeom prst="rect">
            <a:avLst/>
          </a:prstGeom>
        </p:spPr>
      </p:pic>
    </p:spTree>
    <p:extLst>
      <p:ext uri="{BB962C8B-B14F-4D97-AF65-F5344CB8AC3E}">
        <p14:creationId xmlns:p14="http://schemas.microsoft.com/office/powerpoint/2010/main" val="541313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Dating</a:t>
            </a:r>
            <a:endParaRPr lang="en-US" dirty="0"/>
          </a:p>
        </p:txBody>
      </p:sp>
      <p:sp>
        <p:nvSpPr>
          <p:cNvPr id="3" name="Content Placeholder 2"/>
          <p:cNvSpPr>
            <a:spLocks noGrp="1"/>
          </p:cNvSpPr>
          <p:nvPr>
            <p:ph idx="1"/>
          </p:nvPr>
        </p:nvSpPr>
        <p:spPr/>
        <p:txBody>
          <a:bodyPr/>
          <a:lstStyle/>
          <a:p>
            <a:r>
              <a:rPr lang="en-US" dirty="0" smtClean="0"/>
              <a:t>Age of fossils are determined by comparing its placement with that of fossils in other layers of rock</a:t>
            </a:r>
            <a:endParaRPr lang="en-US" dirty="0"/>
          </a:p>
        </p:txBody>
      </p:sp>
      <p:pic>
        <p:nvPicPr>
          <p:cNvPr id="4" name="Picture 3"/>
          <p:cNvPicPr>
            <a:picLocks noChangeAspect="1"/>
          </p:cNvPicPr>
          <p:nvPr/>
        </p:nvPicPr>
        <p:blipFill>
          <a:blip r:embed="rId3"/>
          <a:stretch>
            <a:fillRect/>
          </a:stretch>
        </p:blipFill>
        <p:spPr>
          <a:xfrm>
            <a:off x="1323974" y="3383280"/>
            <a:ext cx="2927985" cy="3022436"/>
          </a:xfrm>
          <a:prstGeom prst="rect">
            <a:avLst/>
          </a:prstGeom>
        </p:spPr>
      </p:pic>
      <p:pic>
        <p:nvPicPr>
          <p:cNvPr id="5" name="Picture 4"/>
          <p:cNvPicPr>
            <a:picLocks noChangeAspect="1"/>
          </p:cNvPicPr>
          <p:nvPr/>
        </p:nvPicPr>
        <p:blipFill>
          <a:blip r:embed="rId4"/>
          <a:stretch>
            <a:fillRect/>
          </a:stretch>
        </p:blipFill>
        <p:spPr>
          <a:xfrm>
            <a:off x="8351520" y="2526030"/>
            <a:ext cx="3002280" cy="2551938"/>
          </a:xfrm>
          <a:prstGeom prst="rect">
            <a:avLst/>
          </a:prstGeom>
        </p:spPr>
      </p:pic>
    </p:spTree>
    <p:extLst>
      <p:ext uri="{BB962C8B-B14F-4D97-AF65-F5344CB8AC3E}">
        <p14:creationId xmlns:p14="http://schemas.microsoft.com/office/powerpoint/2010/main" val="396688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Radioactive Dating </a:t>
            </a:r>
            <a:endParaRPr lang="en-US" dirty="0"/>
          </a:p>
        </p:txBody>
      </p:sp>
      <p:sp>
        <p:nvSpPr>
          <p:cNvPr id="3" name="Content Placeholder 2"/>
          <p:cNvSpPr>
            <a:spLocks noGrp="1"/>
          </p:cNvSpPr>
          <p:nvPr>
            <p:ph idx="1"/>
          </p:nvPr>
        </p:nvSpPr>
        <p:spPr/>
        <p:txBody>
          <a:bodyPr/>
          <a:lstStyle/>
          <a:p>
            <a:r>
              <a:rPr lang="en-US" dirty="0" smtClean="0"/>
              <a:t>Involves measuring the amounts of radioactive isotopes in a sample to determine its actual age</a:t>
            </a:r>
            <a:endParaRPr lang="en-US" dirty="0"/>
          </a:p>
        </p:txBody>
      </p:sp>
      <p:pic>
        <p:nvPicPr>
          <p:cNvPr id="4" name="Picture 3"/>
          <p:cNvPicPr>
            <a:picLocks noChangeAspect="1"/>
          </p:cNvPicPr>
          <p:nvPr/>
        </p:nvPicPr>
        <p:blipFill>
          <a:blip r:embed="rId2"/>
          <a:stretch>
            <a:fillRect/>
          </a:stretch>
        </p:blipFill>
        <p:spPr>
          <a:xfrm>
            <a:off x="838200" y="2938462"/>
            <a:ext cx="3086708" cy="2843773"/>
          </a:xfrm>
          <a:prstGeom prst="rect">
            <a:avLst/>
          </a:prstGeom>
        </p:spPr>
      </p:pic>
      <p:pic>
        <p:nvPicPr>
          <p:cNvPr id="5" name="Picture 4"/>
          <p:cNvPicPr>
            <a:picLocks noChangeAspect="1"/>
          </p:cNvPicPr>
          <p:nvPr/>
        </p:nvPicPr>
        <p:blipFill>
          <a:blip r:embed="rId3"/>
          <a:stretch>
            <a:fillRect/>
          </a:stretch>
        </p:blipFill>
        <p:spPr>
          <a:xfrm>
            <a:off x="5540188" y="2368486"/>
            <a:ext cx="5271248" cy="3808477"/>
          </a:xfrm>
          <a:prstGeom prst="rect">
            <a:avLst/>
          </a:prstGeom>
        </p:spPr>
      </p:pic>
    </p:spTree>
    <p:extLst>
      <p:ext uri="{BB962C8B-B14F-4D97-AF65-F5344CB8AC3E}">
        <p14:creationId xmlns:p14="http://schemas.microsoft.com/office/powerpoint/2010/main" val="3831393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Paleontologists</a:t>
            </a:r>
            <a:endParaRPr lang="en-US" dirty="0"/>
          </a:p>
        </p:txBody>
      </p:sp>
      <p:sp>
        <p:nvSpPr>
          <p:cNvPr id="3" name="Content Placeholder 2"/>
          <p:cNvSpPr>
            <a:spLocks noGrp="1"/>
          </p:cNvSpPr>
          <p:nvPr>
            <p:ph idx="1"/>
          </p:nvPr>
        </p:nvSpPr>
        <p:spPr>
          <a:xfrm>
            <a:off x="838200" y="1825625"/>
            <a:ext cx="6726382" cy="4351338"/>
          </a:xfrm>
        </p:spPr>
        <p:txBody>
          <a:bodyPr/>
          <a:lstStyle/>
          <a:p>
            <a:r>
              <a:rPr lang="en-US" dirty="0" smtClean="0"/>
              <a:t>Use the geological time scale, or a “calendar” of Earth’s history to represent evolutionary time </a:t>
            </a:r>
          </a:p>
          <a:p>
            <a:pPr lvl="1"/>
            <a:r>
              <a:rPr lang="en-US" dirty="0" smtClean="0"/>
              <a:t>After Precambrian time, the geological time scale is divided into eras (Paleozoic, Mesozoic, and Cenozoic) and these eras are subdivided into periods, which range in length from tens of millions of years to less than two million years.</a:t>
            </a:r>
            <a:endParaRPr lang="en-US" dirty="0"/>
          </a:p>
        </p:txBody>
      </p:sp>
      <p:pic>
        <p:nvPicPr>
          <p:cNvPr id="4" name="Picture 3"/>
          <p:cNvPicPr>
            <a:picLocks noChangeAspect="1"/>
          </p:cNvPicPr>
          <p:nvPr/>
        </p:nvPicPr>
        <p:blipFill>
          <a:blip r:embed="rId2"/>
          <a:stretch>
            <a:fillRect/>
          </a:stretch>
        </p:blipFill>
        <p:spPr>
          <a:xfrm>
            <a:off x="7730837" y="306469"/>
            <a:ext cx="3622963" cy="6166746"/>
          </a:xfrm>
          <a:prstGeom prst="rect">
            <a:avLst/>
          </a:prstGeom>
        </p:spPr>
      </p:pic>
    </p:spTree>
    <p:extLst>
      <p:ext uri="{BB962C8B-B14F-4D97-AF65-F5344CB8AC3E}">
        <p14:creationId xmlns:p14="http://schemas.microsoft.com/office/powerpoint/2010/main" val="3679289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2313" y="777514"/>
            <a:ext cx="9950449" cy="4351338"/>
          </a:xfrm>
        </p:spPr>
        <p:txBody>
          <a:bodyPr/>
          <a:lstStyle/>
          <a:p>
            <a:r>
              <a:rPr lang="en-US" dirty="0" smtClean="0"/>
              <a:t>In Darwin’s travels aboard the HMS Beagle, which began in 1831, he made three important observations</a:t>
            </a:r>
          </a:p>
          <a:p>
            <a:pPr lvl="1"/>
            <a:r>
              <a:rPr lang="en-US" dirty="0" smtClean="0"/>
              <a:t>The world includes a tremendous diversity of living things throughout a wide range of habitats.</a:t>
            </a:r>
          </a:p>
          <a:p>
            <a:pPr lvl="1"/>
            <a:r>
              <a:rPr lang="en-US" dirty="0" smtClean="0"/>
              <a:t>Animals like those in the Galapagos islands that are related, can have different characteristics or occupy different habitats in the same area.</a:t>
            </a:r>
          </a:p>
          <a:p>
            <a:pPr lvl="1"/>
            <a:r>
              <a:rPr lang="en-US" dirty="0" smtClean="0"/>
              <a:t>Fossils-or preserved remains of ancient organisms, resembled many organisms alive today</a:t>
            </a:r>
          </a:p>
          <a:p>
            <a:pPr lvl="1"/>
            <a:endParaRPr lang="en-US" dirty="0"/>
          </a:p>
        </p:txBody>
      </p:sp>
      <p:pic>
        <p:nvPicPr>
          <p:cNvPr id="2050" name="Picture 2" descr="https://encrypted-tbn2.gstatic.com/images?q=tbn:ANd9GcSt_GiXKT43gNKsV-HNmM5zBJk3x1SdJpOrEOzjGx7rTd_zBV8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286" y="4901678"/>
            <a:ext cx="32099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1.gstatic.com/images?q=tbn:ANd9GcRBCtWJvo8EVy3x5QU2BohRmz0aTDODQ_BeBpwM844k6co7ApFo-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751" y="3977752"/>
            <a:ext cx="24765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3.gstatic.com/images?q=tbn:ANd9GcTY8qtCRjmvMnFARtsSRAoqq7yoJT5-yStg-1HdBRaN_s9ynSZ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8" y="3743145"/>
            <a:ext cx="1828800" cy="25050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encrypted-tbn0.gstatic.com/images?q=tbn:ANd9GcRiAvqG8rkujHvlkB84amGh8DF4pMgoiO1C_L3kExugIsiIbIy0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456" y="4281126"/>
            <a:ext cx="26860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encrypted-tbn1.gstatic.com/images?q=tbn:ANd9GcSquPzt9fuum12echO4V8fgLy2iQzi0JLpEY0AYl1jHvIwzHBVAt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38" y="324283"/>
            <a:ext cx="174307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102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Notes, discussion, questions.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097824" y="1791645"/>
            <a:ext cx="4903176" cy="4214300"/>
          </a:xfrm>
          <a:prstGeom prst="rect">
            <a:avLst/>
          </a:prstGeom>
        </p:spPr>
      </p:pic>
    </p:spTree>
    <p:extLst>
      <p:ext uri="{BB962C8B-B14F-4D97-AF65-F5344CB8AC3E}">
        <p14:creationId xmlns:p14="http://schemas.microsoft.com/office/powerpoint/2010/main" val="696155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a:t>
            </a:r>
            <a:endParaRPr lang="en-US" dirty="0"/>
          </a:p>
        </p:txBody>
      </p:sp>
      <p:sp>
        <p:nvSpPr>
          <p:cNvPr id="3" name="Content Placeholder 2"/>
          <p:cNvSpPr>
            <a:spLocks noGrp="1"/>
          </p:cNvSpPr>
          <p:nvPr>
            <p:ph idx="1"/>
          </p:nvPr>
        </p:nvSpPr>
        <p:spPr>
          <a:xfrm>
            <a:off x="838200" y="1825625"/>
            <a:ext cx="8368145" cy="4351338"/>
          </a:xfrm>
        </p:spPr>
        <p:txBody>
          <a:bodyPr>
            <a:normAutofit lnSpcReduction="10000"/>
          </a:bodyPr>
          <a:lstStyle/>
          <a:p>
            <a:r>
              <a:rPr lang="en-US" dirty="0" smtClean="0"/>
              <a:t>In the 1730’s, </a:t>
            </a:r>
            <a:r>
              <a:rPr lang="en-US" dirty="0" err="1" smtClean="0"/>
              <a:t>Carolus</a:t>
            </a:r>
            <a:r>
              <a:rPr lang="en-US" dirty="0" smtClean="0"/>
              <a:t> Linnaeus, a Swedish botanist, developed a two-word naming system called binomial nomenclature-first part of name is genus and second part of name referring to species</a:t>
            </a:r>
          </a:p>
          <a:p>
            <a:endParaRPr lang="en-US" dirty="0"/>
          </a:p>
          <a:p>
            <a:r>
              <a:rPr lang="en-US" dirty="0" smtClean="0"/>
              <a:t>Linnaeus also developed a classification system which included seven hierarchical taxa: </a:t>
            </a:r>
          </a:p>
          <a:p>
            <a:pPr lvl="1"/>
            <a:r>
              <a:rPr lang="en-US" dirty="0" smtClean="0"/>
              <a:t>Kingdom, Phylum, Class, Order, Family, Genus, Species</a:t>
            </a:r>
          </a:p>
          <a:p>
            <a:pPr lvl="1"/>
            <a:r>
              <a:rPr lang="en-US" dirty="0" smtClean="0"/>
              <a:t>Ex. Grizzly Bear</a:t>
            </a:r>
          </a:p>
          <a:p>
            <a:pPr marL="457200" lvl="1" indent="0">
              <a:buNone/>
            </a:pPr>
            <a:r>
              <a:rPr lang="en-US" dirty="0" smtClean="0"/>
              <a:t>Animalia, </a:t>
            </a:r>
            <a:r>
              <a:rPr lang="en-US" dirty="0" err="1" smtClean="0"/>
              <a:t>Chordata</a:t>
            </a:r>
            <a:r>
              <a:rPr lang="en-US" dirty="0" smtClean="0"/>
              <a:t>, Mammalia, </a:t>
            </a:r>
            <a:r>
              <a:rPr lang="en-US" dirty="0" err="1" smtClean="0"/>
              <a:t>Carnivora</a:t>
            </a:r>
            <a:r>
              <a:rPr lang="en-US" dirty="0" smtClean="0"/>
              <a:t>, </a:t>
            </a:r>
            <a:r>
              <a:rPr lang="en-US" dirty="0" err="1" smtClean="0"/>
              <a:t>Ursidae</a:t>
            </a:r>
            <a:r>
              <a:rPr lang="en-US" dirty="0" smtClean="0"/>
              <a:t>, </a:t>
            </a:r>
            <a:r>
              <a:rPr lang="en-US" i="1" dirty="0" err="1" smtClean="0"/>
              <a:t>Ursus</a:t>
            </a:r>
            <a:r>
              <a:rPr lang="en-US" i="1" dirty="0" smtClean="0"/>
              <a:t>, </a:t>
            </a:r>
            <a:r>
              <a:rPr lang="en-US" i="1" dirty="0" err="1" smtClean="0"/>
              <a:t>arctos</a:t>
            </a:r>
            <a:endParaRPr lang="en-US" i="1" dirty="0"/>
          </a:p>
        </p:txBody>
      </p:sp>
      <p:pic>
        <p:nvPicPr>
          <p:cNvPr id="4" name="Picture 3"/>
          <p:cNvPicPr>
            <a:picLocks noChangeAspect="1"/>
          </p:cNvPicPr>
          <p:nvPr/>
        </p:nvPicPr>
        <p:blipFill>
          <a:blip r:embed="rId2"/>
          <a:stretch>
            <a:fillRect/>
          </a:stretch>
        </p:blipFill>
        <p:spPr>
          <a:xfrm>
            <a:off x="9434945" y="142081"/>
            <a:ext cx="2133600" cy="1771650"/>
          </a:xfrm>
          <a:prstGeom prst="rect">
            <a:avLst/>
          </a:prstGeom>
        </p:spPr>
      </p:pic>
      <p:pic>
        <p:nvPicPr>
          <p:cNvPr id="5" name="Picture 4"/>
          <p:cNvPicPr>
            <a:picLocks noChangeAspect="1"/>
          </p:cNvPicPr>
          <p:nvPr/>
        </p:nvPicPr>
        <p:blipFill>
          <a:blip r:embed="rId3"/>
          <a:stretch>
            <a:fillRect/>
          </a:stretch>
        </p:blipFill>
        <p:spPr>
          <a:xfrm>
            <a:off x="9501620" y="2136775"/>
            <a:ext cx="2066925" cy="2219325"/>
          </a:xfrm>
          <a:prstGeom prst="rect">
            <a:avLst/>
          </a:prstGeom>
        </p:spPr>
      </p:pic>
      <p:pic>
        <p:nvPicPr>
          <p:cNvPr id="6" name="Picture 5"/>
          <p:cNvPicPr>
            <a:picLocks noChangeAspect="1"/>
          </p:cNvPicPr>
          <p:nvPr/>
        </p:nvPicPr>
        <p:blipFill>
          <a:blip r:embed="rId4"/>
          <a:stretch>
            <a:fillRect/>
          </a:stretch>
        </p:blipFill>
        <p:spPr>
          <a:xfrm>
            <a:off x="9320645" y="4579144"/>
            <a:ext cx="2247900" cy="2038350"/>
          </a:xfrm>
          <a:prstGeom prst="rect">
            <a:avLst/>
          </a:prstGeom>
        </p:spPr>
      </p:pic>
    </p:spTree>
    <p:extLst>
      <p:ext uri="{BB962C8B-B14F-4D97-AF65-F5344CB8AC3E}">
        <p14:creationId xmlns:p14="http://schemas.microsoft.com/office/powerpoint/2010/main" val="3625822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a:p>
        </p:txBody>
      </p:sp>
      <p:sp>
        <p:nvSpPr>
          <p:cNvPr id="4" name="Content Placeholder 2"/>
          <p:cNvSpPr txBox="1">
            <a:spLocks/>
          </p:cNvSpPr>
          <p:nvPr/>
        </p:nvSpPr>
        <p:spPr>
          <a:xfrm>
            <a:off x="838200" y="524741"/>
            <a:ext cx="10515600" cy="4983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Sometimes classification keys are used to identify organisms by traits that are visible, however scientists today now look at how closely members of groups are related.</a:t>
            </a:r>
          </a:p>
          <a:p>
            <a:endParaRPr lang="en-US" dirty="0" smtClean="0"/>
          </a:p>
          <a:p>
            <a:endParaRPr lang="en-US" dirty="0"/>
          </a:p>
        </p:txBody>
      </p:sp>
      <p:pic>
        <p:nvPicPr>
          <p:cNvPr id="5" name="Picture 4"/>
          <p:cNvPicPr>
            <a:picLocks noChangeAspect="1"/>
          </p:cNvPicPr>
          <p:nvPr/>
        </p:nvPicPr>
        <p:blipFill>
          <a:blip r:embed="rId2"/>
          <a:stretch>
            <a:fillRect/>
          </a:stretch>
        </p:blipFill>
        <p:spPr>
          <a:xfrm>
            <a:off x="1755776" y="2249632"/>
            <a:ext cx="8004751" cy="3927331"/>
          </a:xfrm>
          <a:prstGeom prst="rect">
            <a:avLst/>
          </a:prstGeom>
        </p:spPr>
      </p:pic>
    </p:spTree>
    <p:extLst>
      <p:ext uri="{BB962C8B-B14F-4D97-AF65-F5344CB8AC3E}">
        <p14:creationId xmlns:p14="http://schemas.microsoft.com/office/powerpoint/2010/main" val="2824666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Phylogeny</a:t>
            </a:r>
            <a:endParaRPr lang="en-US" dirty="0"/>
          </a:p>
        </p:txBody>
      </p:sp>
      <p:sp>
        <p:nvSpPr>
          <p:cNvPr id="3" name="Content Placeholder 2"/>
          <p:cNvSpPr>
            <a:spLocks noGrp="1"/>
          </p:cNvSpPr>
          <p:nvPr>
            <p:ph idx="1"/>
          </p:nvPr>
        </p:nvSpPr>
        <p:spPr>
          <a:xfrm>
            <a:off x="838200" y="1825625"/>
            <a:ext cx="5354782" cy="4351338"/>
          </a:xfrm>
        </p:spPr>
        <p:txBody>
          <a:bodyPr/>
          <a:lstStyle/>
          <a:p>
            <a:r>
              <a:rPr lang="en-US" dirty="0" smtClean="0"/>
              <a:t>Study of how living and extinct organisms are related to one another</a:t>
            </a:r>
            <a:endParaRPr lang="en-US" dirty="0"/>
          </a:p>
        </p:txBody>
      </p:sp>
      <p:pic>
        <p:nvPicPr>
          <p:cNvPr id="4" name="Picture 3"/>
          <p:cNvPicPr>
            <a:picLocks noChangeAspect="1"/>
          </p:cNvPicPr>
          <p:nvPr/>
        </p:nvPicPr>
        <p:blipFill>
          <a:blip r:embed="rId2"/>
          <a:stretch>
            <a:fillRect/>
          </a:stretch>
        </p:blipFill>
        <p:spPr>
          <a:xfrm>
            <a:off x="6632817" y="778018"/>
            <a:ext cx="4935728" cy="4957763"/>
          </a:xfrm>
          <a:prstGeom prst="rect">
            <a:avLst/>
          </a:prstGeom>
        </p:spPr>
      </p:pic>
    </p:spTree>
    <p:extLst>
      <p:ext uri="{BB962C8B-B14F-4D97-AF65-F5344CB8AC3E}">
        <p14:creationId xmlns:p14="http://schemas.microsoft.com/office/powerpoint/2010/main" val="3415853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Clade</a:t>
            </a:r>
            <a:endParaRPr lang="en-US" dirty="0"/>
          </a:p>
        </p:txBody>
      </p:sp>
      <p:sp>
        <p:nvSpPr>
          <p:cNvPr id="3" name="Content Placeholder 2"/>
          <p:cNvSpPr>
            <a:spLocks noGrp="1"/>
          </p:cNvSpPr>
          <p:nvPr>
            <p:ph idx="1"/>
          </p:nvPr>
        </p:nvSpPr>
        <p:spPr/>
        <p:txBody>
          <a:bodyPr/>
          <a:lstStyle/>
          <a:p>
            <a:r>
              <a:rPr lang="en-US" dirty="0" smtClean="0"/>
              <a:t>Group of species that includes a single common ancestor and all descendants of that ancestor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575" y="2911475"/>
            <a:ext cx="4514850" cy="3400425"/>
          </a:xfrm>
          <a:prstGeom prst="rect">
            <a:avLst/>
          </a:prstGeom>
        </p:spPr>
      </p:pic>
    </p:spTree>
    <p:extLst>
      <p:ext uri="{BB962C8B-B14F-4D97-AF65-F5344CB8AC3E}">
        <p14:creationId xmlns:p14="http://schemas.microsoft.com/office/powerpoint/2010/main" val="2079046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Cladogram</a:t>
            </a:r>
            <a:endParaRPr lang="en-US" dirty="0"/>
          </a:p>
        </p:txBody>
      </p:sp>
      <p:sp>
        <p:nvSpPr>
          <p:cNvPr id="3" name="Content Placeholder 2"/>
          <p:cNvSpPr>
            <a:spLocks noGrp="1"/>
          </p:cNvSpPr>
          <p:nvPr>
            <p:ph idx="1"/>
          </p:nvPr>
        </p:nvSpPr>
        <p:spPr/>
        <p:txBody>
          <a:bodyPr/>
          <a:lstStyle/>
          <a:p>
            <a:r>
              <a:rPr lang="en-US" dirty="0" smtClean="0"/>
              <a:t>A diagram that links groups of organisms by showing how evolutionary lines, or lineages, branched off from common ancestors</a:t>
            </a:r>
            <a:endParaRPr lang="en-US" dirty="0"/>
          </a:p>
        </p:txBody>
      </p:sp>
      <p:cxnSp>
        <p:nvCxnSpPr>
          <p:cNvPr id="5" name="Straight Connector 4"/>
          <p:cNvCxnSpPr/>
          <p:nvPr/>
        </p:nvCxnSpPr>
        <p:spPr>
          <a:xfrm flipV="1">
            <a:off x="2369127" y="3283527"/>
            <a:ext cx="1288473" cy="1288473"/>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369127" y="4592782"/>
            <a:ext cx="20782" cy="748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1579418" y="3470564"/>
            <a:ext cx="789709" cy="1101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2182091" y="3283527"/>
            <a:ext cx="602673" cy="8728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2784764" y="3075709"/>
            <a:ext cx="436418" cy="64423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89909" y="4842164"/>
            <a:ext cx="2098964" cy="369332"/>
          </a:xfrm>
          <a:prstGeom prst="rect">
            <a:avLst/>
          </a:prstGeom>
          <a:noFill/>
        </p:spPr>
        <p:txBody>
          <a:bodyPr wrap="square" rtlCol="0">
            <a:spAutoFit/>
          </a:bodyPr>
          <a:lstStyle/>
          <a:p>
            <a:r>
              <a:rPr lang="en-US" dirty="0" smtClean="0"/>
              <a:t>Ancestral linage</a:t>
            </a:r>
            <a:endParaRPr lang="en-US" dirty="0"/>
          </a:p>
        </p:txBody>
      </p:sp>
      <p:sp>
        <p:nvSpPr>
          <p:cNvPr id="16" name="TextBox 15"/>
          <p:cNvSpPr txBox="1"/>
          <p:nvPr/>
        </p:nvSpPr>
        <p:spPr>
          <a:xfrm>
            <a:off x="1834777" y="3373765"/>
            <a:ext cx="1386405" cy="369332"/>
          </a:xfrm>
          <a:prstGeom prst="rect">
            <a:avLst/>
          </a:prstGeom>
          <a:noFill/>
        </p:spPr>
        <p:txBody>
          <a:bodyPr wrap="none" rtlCol="0">
            <a:spAutoFit/>
          </a:bodyPr>
          <a:lstStyle/>
          <a:p>
            <a:r>
              <a:rPr lang="en-US" dirty="0" smtClean="0"/>
              <a:t>Descendants</a:t>
            </a:r>
            <a:endParaRPr lang="en-US" dirty="0"/>
          </a:p>
        </p:txBody>
      </p:sp>
      <p:sp>
        <p:nvSpPr>
          <p:cNvPr id="17" name="TextBox 16"/>
          <p:cNvSpPr txBox="1"/>
          <p:nvPr/>
        </p:nvSpPr>
        <p:spPr>
          <a:xfrm>
            <a:off x="3221182" y="4021282"/>
            <a:ext cx="1787236" cy="369332"/>
          </a:xfrm>
          <a:prstGeom prst="rect">
            <a:avLst/>
          </a:prstGeom>
          <a:noFill/>
        </p:spPr>
        <p:txBody>
          <a:bodyPr wrap="square" rtlCol="0">
            <a:spAutoFit/>
          </a:bodyPr>
          <a:lstStyle/>
          <a:p>
            <a:r>
              <a:rPr lang="en-US" dirty="0" smtClean="0"/>
              <a:t>Splitting Events</a:t>
            </a:r>
            <a:endParaRPr lang="en-US" dirty="0"/>
          </a:p>
        </p:txBody>
      </p:sp>
      <p:cxnSp>
        <p:nvCxnSpPr>
          <p:cNvPr id="23" name="Straight Arrow Connector 22"/>
          <p:cNvCxnSpPr/>
          <p:nvPr/>
        </p:nvCxnSpPr>
        <p:spPr>
          <a:xfrm flipH="1">
            <a:off x="2527979" y="4390614"/>
            <a:ext cx="693203" cy="202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874580" y="4205948"/>
            <a:ext cx="346602" cy="184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3359252" y="3886345"/>
            <a:ext cx="80139" cy="126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88473" y="3283527"/>
            <a:ext cx="546304" cy="369332"/>
          </a:xfrm>
          <a:prstGeom prst="rect">
            <a:avLst/>
          </a:prstGeom>
          <a:noFill/>
        </p:spPr>
        <p:txBody>
          <a:bodyPr wrap="square" rtlCol="0">
            <a:spAutoFit/>
          </a:bodyPr>
          <a:lstStyle/>
          <a:p>
            <a:r>
              <a:rPr lang="en-US" dirty="0" smtClean="0"/>
              <a:t>a</a:t>
            </a:r>
            <a:endParaRPr lang="en-US" dirty="0"/>
          </a:p>
        </p:txBody>
      </p:sp>
      <p:sp>
        <p:nvSpPr>
          <p:cNvPr id="29" name="TextBox 28"/>
          <p:cNvSpPr txBox="1"/>
          <p:nvPr/>
        </p:nvSpPr>
        <p:spPr>
          <a:xfrm>
            <a:off x="1863674" y="3075709"/>
            <a:ext cx="332168" cy="369332"/>
          </a:xfrm>
          <a:prstGeom prst="rect">
            <a:avLst/>
          </a:prstGeom>
          <a:noFill/>
        </p:spPr>
        <p:txBody>
          <a:bodyPr wrap="square" rtlCol="0">
            <a:spAutoFit/>
          </a:bodyPr>
          <a:lstStyle/>
          <a:p>
            <a:r>
              <a:rPr lang="en-US" dirty="0" smtClean="0"/>
              <a:t>b</a:t>
            </a:r>
            <a:endParaRPr lang="en-US" dirty="0"/>
          </a:p>
        </p:txBody>
      </p:sp>
      <p:sp>
        <p:nvSpPr>
          <p:cNvPr id="30" name="TextBox 29"/>
          <p:cNvSpPr txBox="1"/>
          <p:nvPr/>
        </p:nvSpPr>
        <p:spPr>
          <a:xfrm>
            <a:off x="2466347" y="2936965"/>
            <a:ext cx="332168" cy="369332"/>
          </a:xfrm>
          <a:prstGeom prst="rect">
            <a:avLst/>
          </a:prstGeom>
          <a:noFill/>
        </p:spPr>
        <p:txBody>
          <a:bodyPr wrap="square" rtlCol="0">
            <a:spAutoFit/>
          </a:bodyPr>
          <a:lstStyle/>
          <a:p>
            <a:r>
              <a:rPr lang="en-US" dirty="0"/>
              <a:t>c</a:t>
            </a:r>
          </a:p>
        </p:txBody>
      </p:sp>
      <p:sp>
        <p:nvSpPr>
          <p:cNvPr id="31" name="TextBox 30"/>
          <p:cNvSpPr txBox="1"/>
          <p:nvPr/>
        </p:nvSpPr>
        <p:spPr>
          <a:xfrm>
            <a:off x="3342342" y="3031393"/>
            <a:ext cx="332168" cy="369332"/>
          </a:xfrm>
          <a:prstGeom prst="rect">
            <a:avLst/>
          </a:prstGeom>
          <a:noFill/>
        </p:spPr>
        <p:txBody>
          <a:bodyPr wrap="square" rtlCol="0">
            <a:spAutoFit/>
          </a:bodyPr>
          <a:lstStyle/>
          <a:p>
            <a:r>
              <a:rPr lang="en-US" dirty="0" smtClean="0"/>
              <a:t>d</a:t>
            </a:r>
            <a:endParaRPr lang="en-US" dirty="0"/>
          </a:p>
        </p:txBody>
      </p:sp>
    </p:spTree>
    <p:extLst>
      <p:ext uri="{BB962C8B-B14F-4D97-AF65-F5344CB8AC3E}">
        <p14:creationId xmlns:p14="http://schemas.microsoft.com/office/powerpoint/2010/main" val="3613651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Derived character</a:t>
            </a:r>
            <a:endParaRPr lang="en-US" dirty="0"/>
          </a:p>
        </p:txBody>
      </p:sp>
      <p:sp>
        <p:nvSpPr>
          <p:cNvPr id="3" name="Content Placeholder 2"/>
          <p:cNvSpPr>
            <a:spLocks noGrp="1"/>
          </p:cNvSpPr>
          <p:nvPr>
            <p:ph idx="1"/>
          </p:nvPr>
        </p:nvSpPr>
        <p:spPr>
          <a:xfrm>
            <a:off x="838201" y="1825625"/>
            <a:ext cx="4419600" cy="4351338"/>
          </a:xfrm>
        </p:spPr>
        <p:txBody>
          <a:bodyPr/>
          <a:lstStyle/>
          <a:p>
            <a:r>
              <a:rPr lang="en-US" dirty="0" smtClean="0"/>
              <a:t>Trait that arose in the most recent common ancestor of a particular lineage and passed to it’s descendants</a:t>
            </a:r>
            <a:endParaRPr lang="en-US" dirty="0"/>
          </a:p>
        </p:txBody>
      </p:sp>
      <p:pic>
        <p:nvPicPr>
          <p:cNvPr id="4" name="Picture 3"/>
          <p:cNvPicPr>
            <a:picLocks noChangeAspect="1"/>
          </p:cNvPicPr>
          <p:nvPr/>
        </p:nvPicPr>
        <p:blipFill>
          <a:blip r:embed="rId2"/>
          <a:stretch>
            <a:fillRect/>
          </a:stretch>
        </p:blipFill>
        <p:spPr>
          <a:xfrm>
            <a:off x="5257801" y="1090251"/>
            <a:ext cx="6887236" cy="4853349"/>
          </a:xfrm>
          <a:prstGeom prst="rect">
            <a:avLst/>
          </a:prstGeom>
        </p:spPr>
      </p:pic>
    </p:spTree>
    <p:extLst>
      <p:ext uri="{BB962C8B-B14F-4D97-AF65-F5344CB8AC3E}">
        <p14:creationId xmlns:p14="http://schemas.microsoft.com/office/powerpoint/2010/main" val="2609048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Transitional Fossils: </a:t>
            </a:r>
            <a:r>
              <a:rPr lang="en-US" dirty="0" err="1" smtClean="0"/>
              <a:t>Tetrapods</a:t>
            </a:r>
            <a:r>
              <a:rPr lang="en-US" dirty="0" smtClean="0"/>
              <a:t>. Notes, discussion, questions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89923" y="2690812"/>
            <a:ext cx="6253889" cy="2982624"/>
          </a:xfrm>
          <a:prstGeom prst="rect">
            <a:avLst/>
          </a:prstGeom>
        </p:spPr>
      </p:pic>
      <p:pic>
        <p:nvPicPr>
          <p:cNvPr id="5" name="Picture 4"/>
          <p:cNvPicPr>
            <a:picLocks noChangeAspect="1"/>
          </p:cNvPicPr>
          <p:nvPr/>
        </p:nvPicPr>
        <p:blipFill>
          <a:blip r:embed="rId3"/>
          <a:stretch>
            <a:fillRect/>
          </a:stretch>
        </p:blipFill>
        <p:spPr>
          <a:xfrm>
            <a:off x="7045207" y="3867799"/>
            <a:ext cx="4109058" cy="2560927"/>
          </a:xfrm>
          <a:prstGeom prst="rect">
            <a:avLst/>
          </a:prstGeom>
        </p:spPr>
      </p:pic>
    </p:spTree>
    <p:extLst>
      <p:ext uri="{BB962C8B-B14F-4D97-AF65-F5344CB8AC3E}">
        <p14:creationId xmlns:p14="http://schemas.microsoft.com/office/powerpoint/2010/main" val="3844328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671945" y="1898506"/>
            <a:ext cx="6331528" cy="4351338"/>
          </a:xfrm>
        </p:spPr>
        <p:txBody>
          <a:bodyPr/>
          <a:lstStyle/>
          <a:p>
            <a:r>
              <a:rPr lang="en-US" dirty="0"/>
              <a:t>The discovery of </a:t>
            </a:r>
            <a:r>
              <a:rPr lang="en-US" i="1" dirty="0" err="1"/>
              <a:t>Tiktaalik</a:t>
            </a:r>
            <a:r>
              <a:rPr lang="en-US" dirty="0"/>
              <a:t>, a fossil with a mix of features common to fish and four-legged animals (</a:t>
            </a:r>
            <a:r>
              <a:rPr lang="en-US" dirty="0" err="1"/>
              <a:t>tetrapods</a:t>
            </a:r>
            <a:r>
              <a:rPr lang="en-US" dirty="0"/>
              <a:t>), is one of the most exciting adventures in the long history of fossil exploration. </a:t>
            </a:r>
            <a:r>
              <a:rPr lang="en-US" i="1" dirty="0" err="1"/>
              <a:t>Tiktaalik</a:t>
            </a:r>
            <a:r>
              <a:rPr lang="en-US" dirty="0"/>
              <a:t>, along with other transitional fossils, illuminates the key evolutionary steps that groups of animals took as they moved from water to land.  </a:t>
            </a:r>
          </a:p>
          <a:p>
            <a:endParaRPr lang="en-US" dirty="0"/>
          </a:p>
        </p:txBody>
      </p:sp>
      <p:pic>
        <p:nvPicPr>
          <p:cNvPr id="4" name="Picture 3"/>
          <p:cNvPicPr>
            <a:picLocks noChangeAspect="1"/>
          </p:cNvPicPr>
          <p:nvPr/>
        </p:nvPicPr>
        <p:blipFill>
          <a:blip r:embed="rId2"/>
          <a:stretch>
            <a:fillRect/>
          </a:stretch>
        </p:blipFill>
        <p:spPr>
          <a:xfrm>
            <a:off x="7294736" y="1690688"/>
            <a:ext cx="4059064" cy="3001530"/>
          </a:xfrm>
          <a:prstGeom prst="rect">
            <a:avLst/>
          </a:prstGeom>
        </p:spPr>
      </p:pic>
    </p:spTree>
    <p:extLst>
      <p:ext uri="{BB962C8B-B14F-4D97-AF65-F5344CB8AC3E}">
        <p14:creationId xmlns:p14="http://schemas.microsoft.com/office/powerpoint/2010/main" val="3261321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Concepts</a:t>
            </a:r>
            <a:endParaRPr lang="en-US" dirty="0"/>
          </a:p>
        </p:txBody>
      </p:sp>
      <p:sp>
        <p:nvSpPr>
          <p:cNvPr id="3" name="Content Placeholder 2"/>
          <p:cNvSpPr>
            <a:spLocks noGrp="1"/>
          </p:cNvSpPr>
          <p:nvPr>
            <p:ph idx="1"/>
          </p:nvPr>
        </p:nvSpPr>
        <p:spPr>
          <a:xfrm>
            <a:off x="838200" y="1433945"/>
            <a:ext cx="10515600" cy="4743018"/>
          </a:xfrm>
        </p:spPr>
        <p:txBody>
          <a:bodyPr/>
          <a:lstStyle/>
          <a:p>
            <a:pPr lvl="0"/>
            <a:r>
              <a:rPr lang="en-US" dirty="0"/>
              <a:t>Species descend from other species. Even distantly related species, like humans and sponges, can trace their shared ancestry back to a common ancestor. </a:t>
            </a:r>
          </a:p>
          <a:p>
            <a:endParaRPr lang="en-US" dirty="0"/>
          </a:p>
        </p:txBody>
      </p:sp>
      <p:pic>
        <p:nvPicPr>
          <p:cNvPr id="5" name="Picture 4"/>
          <p:cNvPicPr>
            <a:picLocks noChangeAspect="1"/>
          </p:cNvPicPr>
          <p:nvPr/>
        </p:nvPicPr>
        <p:blipFill>
          <a:blip r:embed="rId2"/>
          <a:stretch>
            <a:fillRect/>
          </a:stretch>
        </p:blipFill>
        <p:spPr>
          <a:xfrm>
            <a:off x="4125623" y="2300288"/>
            <a:ext cx="5686425" cy="3876675"/>
          </a:xfrm>
          <a:prstGeom prst="rect">
            <a:avLst/>
          </a:prstGeom>
        </p:spPr>
      </p:pic>
    </p:spTree>
    <p:extLst>
      <p:ext uri="{BB962C8B-B14F-4D97-AF65-F5344CB8AC3E}">
        <p14:creationId xmlns:p14="http://schemas.microsoft.com/office/powerpoint/2010/main" val="3308065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8232775" cy="4351338"/>
          </a:xfrm>
        </p:spPr>
        <p:txBody>
          <a:bodyPr/>
          <a:lstStyle/>
          <a:p>
            <a:r>
              <a:rPr lang="en-US" dirty="0" smtClean="0"/>
              <a:t>Darwin’s observations led him to develop the scientific theory of evolution which explains how modern organisms evolved over long periods of time by natural selection</a:t>
            </a:r>
          </a:p>
          <a:p>
            <a:endParaRPr lang="en-US" dirty="0"/>
          </a:p>
        </p:txBody>
      </p:sp>
      <p:pic>
        <p:nvPicPr>
          <p:cNvPr id="3074" name="Picture 2" descr="https://encrypted-tbn0.gstatic.com/images?q=tbn:ANd9GcQ4MAb7BGOGdyo-Fhp0V-CEU-DczztSV2QM3qJMxKCbJxt0Jy9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211" y="227806"/>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encrypted-tbn3.gstatic.com/images?q=tbn:ANd9GcRj5IIZKUQY8nAvRnz8lEiy1ezSoLhAupcigdd3W_Nx-ZwMWK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9378" y="3523311"/>
            <a:ext cx="1943100" cy="23526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encrypted-tbn0.gstatic.com/images?q=tbn:ANd9GcRbqNP_fXMHg6r63ycA8f9DqUw8iQcCOGAe3p465PiXWn-hNPhT_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5103" y="3239293"/>
            <a:ext cx="30099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encrypted-tbn2.gstatic.com/images?q=tbn:ANd9GcSbYiB0Xo3U_nVo-PGCTC09Qwn2Hhj_9mAHzheUoSeJQftrzAdP_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4863" y="574314"/>
            <a:ext cx="182880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encrypted-tbn3.gstatic.com/images?q=tbn:ANd9GcTfS509Ag_TVsqK1rLaWnhHXxQlCu3uAGILTgNxvGWuiMu62oG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2891" y="4275786"/>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encrypted-tbn2.gstatic.com/images?q=tbn:ANd9GcQMPC83-lCrjX6bRpk8IxvM0K6rymSVFS5dtuOL3hs7KNrxHp7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080" y="4001293"/>
            <a:ext cx="1685925" cy="271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91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08561"/>
            <a:ext cx="10515600" cy="4351338"/>
          </a:xfrm>
        </p:spPr>
        <p:txBody>
          <a:bodyPr/>
          <a:lstStyle/>
          <a:p>
            <a:pPr lvl="0"/>
            <a:r>
              <a:rPr lang="en-US" dirty="0"/>
              <a:t>The fossil record provides a history of life on Earth. It includes fossils with features that are intermediate, or transitional, between those of major groups of animals.  </a:t>
            </a:r>
          </a:p>
          <a:p>
            <a:endParaRPr lang="en-US" dirty="0"/>
          </a:p>
        </p:txBody>
      </p:sp>
      <p:pic>
        <p:nvPicPr>
          <p:cNvPr id="5" name="Picture 4"/>
          <p:cNvPicPr>
            <a:picLocks noChangeAspect="1"/>
          </p:cNvPicPr>
          <p:nvPr/>
        </p:nvPicPr>
        <p:blipFill>
          <a:blip r:embed="rId2"/>
          <a:stretch>
            <a:fillRect/>
          </a:stretch>
        </p:blipFill>
        <p:spPr>
          <a:xfrm>
            <a:off x="1017442" y="2279597"/>
            <a:ext cx="5709695" cy="4119038"/>
          </a:xfrm>
          <a:prstGeom prst="rect">
            <a:avLst/>
          </a:prstGeom>
        </p:spPr>
      </p:pic>
    </p:spTree>
    <p:extLst>
      <p:ext uri="{BB962C8B-B14F-4D97-AF65-F5344CB8AC3E}">
        <p14:creationId xmlns:p14="http://schemas.microsoft.com/office/powerpoint/2010/main" val="2818775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US" dirty="0"/>
              <a:t>When a series of transitional fossils are viewed together, they reveal the gradual sequence of change connecting one major group to another. </a:t>
            </a:r>
          </a:p>
          <a:p>
            <a:endParaRPr lang="en-US" dirty="0"/>
          </a:p>
        </p:txBody>
      </p:sp>
      <p:pic>
        <p:nvPicPr>
          <p:cNvPr id="4" name="Picture 3"/>
          <p:cNvPicPr>
            <a:picLocks noChangeAspect="1"/>
          </p:cNvPicPr>
          <p:nvPr/>
        </p:nvPicPr>
        <p:blipFill>
          <a:blip r:embed="rId2"/>
          <a:stretch>
            <a:fillRect/>
          </a:stretch>
        </p:blipFill>
        <p:spPr>
          <a:xfrm>
            <a:off x="1829740" y="3259278"/>
            <a:ext cx="3877392" cy="2402032"/>
          </a:xfrm>
          <a:prstGeom prst="rect">
            <a:avLst/>
          </a:prstGeom>
        </p:spPr>
      </p:pic>
      <p:pic>
        <p:nvPicPr>
          <p:cNvPr id="5" name="Picture 4"/>
          <p:cNvPicPr>
            <a:picLocks noChangeAspect="1"/>
          </p:cNvPicPr>
          <p:nvPr/>
        </p:nvPicPr>
        <p:blipFill>
          <a:blip r:embed="rId3"/>
          <a:stretch>
            <a:fillRect/>
          </a:stretch>
        </p:blipFill>
        <p:spPr>
          <a:xfrm>
            <a:off x="7552781" y="3250621"/>
            <a:ext cx="3810000" cy="3810000"/>
          </a:xfrm>
          <a:prstGeom prst="rect">
            <a:avLst/>
          </a:prstGeom>
        </p:spPr>
      </p:pic>
    </p:spTree>
    <p:extLst>
      <p:ext uri="{BB962C8B-B14F-4D97-AF65-F5344CB8AC3E}">
        <p14:creationId xmlns:p14="http://schemas.microsoft.com/office/powerpoint/2010/main" val="2209067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US" dirty="0"/>
              <a:t>Evidence that land vertebrates descended from fish includes transitional fossils, anatomical similarities among embryos and adult animals, and genetic evidence of common ancestry. </a:t>
            </a:r>
          </a:p>
          <a:p>
            <a:endParaRPr lang="en-US" dirty="0"/>
          </a:p>
        </p:txBody>
      </p:sp>
      <p:pic>
        <p:nvPicPr>
          <p:cNvPr id="4" name="Picture 3"/>
          <p:cNvPicPr>
            <a:picLocks noChangeAspect="1"/>
          </p:cNvPicPr>
          <p:nvPr/>
        </p:nvPicPr>
        <p:blipFill>
          <a:blip r:embed="rId2"/>
          <a:stretch>
            <a:fillRect/>
          </a:stretch>
        </p:blipFill>
        <p:spPr>
          <a:xfrm>
            <a:off x="3489613" y="3672753"/>
            <a:ext cx="4381500" cy="2047875"/>
          </a:xfrm>
          <a:prstGeom prst="rect">
            <a:avLst/>
          </a:prstGeom>
        </p:spPr>
      </p:pic>
      <p:pic>
        <p:nvPicPr>
          <p:cNvPr id="5" name="Picture 4"/>
          <p:cNvPicPr>
            <a:picLocks noChangeAspect="1"/>
          </p:cNvPicPr>
          <p:nvPr/>
        </p:nvPicPr>
        <p:blipFill>
          <a:blip r:embed="rId3"/>
          <a:stretch>
            <a:fillRect/>
          </a:stretch>
        </p:blipFill>
        <p:spPr>
          <a:xfrm>
            <a:off x="8616661" y="3501737"/>
            <a:ext cx="2847975" cy="1600200"/>
          </a:xfrm>
          <a:prstGeom prst="rect">
            <a:avLst/>
          </a:prstGeom>
        </p:spPr>
      </p:pic>
    </p:spTree>
    <p:extLst>
      <p:ext uri="{BB962C8B-B14F-4D97-AF65-F5344CB8AC3E}">
        <p14:creationId xmlns:p14="http://schemas.microsoft.com/office/powerpoint/2010/main" val="463242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US" dirty="0"/>
              <a:t>The limbs of mammals, amphibians, reptiles, and birds look different, but they are all built on a shared basic arrangement of “one bone, two bones, many bones, and digits.” </a:t>
            </a:r>
          </a:p>
          <a:p>
            <a:endParaRPr lang="en-US" dirty="0"/>
          </a:p>
        </p:txBody>
      </p:sp>
      <p:pic>
        <p:nvPicPr>
          <p:cNvPr id="4" name="Picture 3"/>
          <p:cNvPicPr>
            <a:picLocks noChangeAspect="1"/>
          </p:cNvPicPr>
          <p:nvPr/>
        </p:nvPicPr>
        <p:blipFill>
          <a:blip r:embed="rId2"/>
          <a:stretch>
            <a:fillRect/>
          </a:stretch>
        </p:blipFill>
        <p:spPr>
          <a:xfrm>
            <a:off x="1799655" y="3334905"/>
            <a:ext cx="8592690" cy="2976995"/>
          </a:xfrm>
          <a:prstGeom prst="rect">
            <a:avLst/>
          </a:prstGeom>
        </p:spPr>
      </p:pic>
    </p:spTree>
    <p:extLst>
      <p:ext uri="{BB962C8B-B14F-4D97-AF65-F5344CB8AC3E}">
        <p14:creationId xmlns:p14="http://schemas.microsoft.com/office/powerpoint/2010/main" val="2499090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710912" y="925512"/>
            <a:ext cx="10515600" cy="4351338"/>
          </a:xfrm>
        </p:spPr>
        <p:txBody>
          <a:bodyPr/>
          <a:lstStyle/>
          <a:p>
            <a:r>
              <a:rPr lang="en-US" dirty="0" smtClean="0"/>
              <a:t>To find fossils, scientists develop hypotheses about the types of habitats in which earlier animals lived and why they lived there.  They then predict which types and ages of rocks would house fossils of those animals.</a:t>
            </a:r>
            <a:endParaRPr lang="en-US" dirty="0"/>
          </a:p>
        </p:txBody>
      </p:sp>
      <p:pic>
        <p:nvPicPr>
          <p:cNvPr id="4" name="Picture 3"/>
          <p:cNvPicPr>
            <a:picLocks noChangeAspect="1"/>
          </p:cNvPicPr>
          <p:nvPr/>
        </p:nvPicPr>
        <p:blipFill>
          <a:blip r:embed="rId2"/>
          <a:stretch>
            <a:fillRect/>
          </a:stretch>
        </p:blipFill>
        <p:spPr>
          <a:xfrm>
            <a:off x="9058925" y="3182576"/>
            <a:ext cx="1714500" cy="2371725"/>
          </a:xfrm>
          <a:prstGeom prst="rect">
            <a:avLst/>
          </a:prstGeom>
        </p:spPr>
      </p:pic>
      <p:pic>
        <p:nvPicPr>
          <p:cNvPr id="5" name="Picture 4"/>
          <p:cNvPicPr>
            <a:picLocks noChangeAspect="1"/>
          </p:cNvPicPr>
          <p:nvPr/>
        </p:nvPicPr>
        <p:blipFill>
          <a:blip r:embed="rId3"/>
          <a:stretch>
            <a:fillRect/>
          </a:stretch>
        </p:blipFill>
        <p:spPr>
          <a:xfrm>
            <a:off x="5624513" y="2717006"/>
            <a:ext cx="2981325" cy="1533525"/>
          </a:xfrm>
          <a:prstGeom prst="rect">
            <a:avLst/>
          </a:prstGeom>
        </p:spPr>
      </p:pic>
      <p:pic>
        <p:nvPicPr>
          <p:cNvPr id="6" name="Picture 5"/>
          <p:cNvPicPr>
            <a:picLocks noChangeAspect="1"/>
          </p:cNvPicPr>
          <p:nvPr/>
        </p:nvPicPr>
        <p:blipFill>
          <a:blip r:embed="rId4"/>
          <a:stretch>
            <a:fillRect/>
          </a:stretch>
        </p:blipFill>
        <p:spPr>
          <a:xfrm>
            <a:off x="536864" y="2881313"/>
            <a:ext cx="2466975" cy="1847850"/>
          </a:xfrm>
          <a:prstGeom prst="rect">
            <a:avLst/>
          </a:prstGeom>
        </p:spPr>
      </p:pic>
      <p:pic>
        <p:nvPicPr>
          <p:cNvPr id="7" name="Picture 6"/>
          <p:cNvPicPr>
            <a:picLocks noChangeAspect="1"/>
          </p:cNvPicPr>
          <p:nvPr/>
        </p:nvPicPr>
        <p:blipFill>
          <a:blip r:embed="rId5"/>
          <a:stretch>
            <a:fillRect/>
          </a:stretch>
        </p:blipFill>
        <p:spPr>
          <a:xfrm>
            <a:off x="2019301" y="4991100"/>
            <a:ext cx="2724150" cy="1676400"/>
          </a:xfrm>
          <a:prstGeom prst="rect">
            <a:avLst/>
          </a:prstGeom>
        </p:spPr>
      </p:pic>
    </p:spTree>
    <p:extLst>
      <p:ext uri="{BB962C8B-B14F-4D97-AF65-F5344CB8AC3E}">
        <p14:creationId xmlns:p14="http://schemas.microsoft.com/office/powerpoint/2010/main" val="22420632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55022" y="2050306"/>
            <a:ext cx="4861214" cy="3235408"/>
          </a:xfrm>
          <a:prstGeom prst="rect">
            <a:avLst/>
          </a:prstGeom>
        </p:spPr>
      </p:pic>
      <p:pic>
        <p:nvPicPr>
          <p:cNvPr id="5" name="Picture 4"/>
          <p:cNvPicPr>
            <a:picLocks noChangeAspect="1"/>
          </p:cNvPicPr>
          <p:nvPr/>
        </p:nvPicPr>
        <p:blipFill>
          <a:blip r:embed="rId3"/>
          <a:stretch>
            <a:fillRect/>
          </a:stretch>
        </p:blipFill>
        <p:spPr>
          <a:xfrm>
            <a:off x="5756564" y="167843"/>
            <a:ext cx="6362733" cy="2513012"/>
          </a:xfrm>
          <a:prstGeom prst="rect">
            <a:avLst/>
          </a:prstGeom>
        </p:spPr>
      </p:pic>
      <p:pic>
        <p:nvPicPr>
          <p:cNvPr id="6" name="Picture 5"/>
          <p:cNvPicPr>
            <a:picLocks noChangeAspect="1"/>
          </p:cNvPicPr>
          <p:nvPr/>
        </p:nvPicPr>
        <p:blipFill>
          <a:blip r:embed="rId4"/>
          <a:stretch>
            <a:fillRect/>
          </a:stretch>
        </p:blipFill>
        <p:spPr>
          <a:xfrm>
            <a:off x="6215033" y="3205956"/>
            <a:ext cx="4311824" cy="2384353"/>
          </a:xfrm>
          <a:prstGeom prst="rect">
            <a:avLst/>
          </a:prstGeom>
        </p:spPr>
      </p:pic>
    </p:spTree>
    <p:extLst>
      <p:ext uri="{BB962C8B-B14F-4D97-AF65-F5344CB8AC3E}">
        <p14:creationId xmlns:p14="http://schemas.microsoft.com/office/powerpoint/2010/main" val="2184886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9334"/>
            <a:ext cx="10515600" cy="1325563"/>
          </a:xfrm>
        </p:spPr>
        <p:txBody>
          <a:bodyPr/>
          <a:lstStyle/>
          <a:p>
            <a:r>
              <a:rPr lang="en-US" dirty="0"/>
              <a:t>Is finding fossils due to luck or ? </a:t>
            </a:r>
            <a:br>
              <a:rPr lang="en-US" dirty="0"/>
            </a:br>
            <a:endParaRPr lang="en-US" dirty="0"/>
          </a:p>
        </p:txBody>
      </p:sp>
      <p:sp>
        <p:nvSpPr>
          <p:cNvPr id="3" name="Content Placeholder 2"/>
          <p:cNvSpPr>
            <a:spLocks noGrp="1"/>
          </p:cNvSpPr>
          <p:nvPr>
            <p:ph idx="1"/>
          </p:nvPr>
        </p:nvSpPr>
        <p:spPr>
          <a:xfrm>
            <a:off x="838200" y="1825625"/>
            <a:ext cx="7142018" cy="4351338"/>
          </a:xfrm>
        </p:spPr>
        <p:txBody>
          <a:bodyPr>
            <a:normAutofit lnSpcReduction="10000"/>
          </a:bodyPr>
          <a:lstStyle/>
          <a:p>
            <a:r>
              <a:rPr lang="en-US" dirty="0" smtClean="0"/>
              <a:t>Paleontologists </a:t>
            </a:r>
            <a:r>
              <a:rPr lang="en-US" dirty="0"/>
              <a:t>do not accidentally stumble upon the fossils they discover, but that paleontology is a process of hypothesis testing. Through careful planning, reading scientific articles, and studying geology and geological time, paleontologists form hypotheses about the time periods and habitats occupied by certain organisms. They then develop predictions about what kinds of rocks certain fossils of those organisms should be buried within and where rocks of those types and ages are found on Earth. </a:t>
            </a:r>
          </a:p>
        </p:txBody>
      </p:sp>
      <p:pic>
        <p:nvPicPr>
          <p:cNvPr id="4" name="Picture 3"/>
          <p:cNvPicPr>
            <a:picLocks noChangeAspect="1"/>
          </p:cNvPicPr>
          <p:nvPr/>
        </p:nvPicPr>
        <p:blipFill>
          <a:blip r:embed="rId2"/>
          <a:stretch>
            <a:fillRect/>
          </a:stretch>
        </p:blipFill>
        <p:spPr>
          <a:xfrm>
            <a:off x="9078623" y="365125"/>
            <a:ext cx="2638425" cy="1733550"/>
          </a:xfrm>
          <a:prstGeom prst="rect">
            <a:avLst/>
          </a:prstGeom>
        </p:spPr>
      </p:pic>
      <p:pic>
        <p:nvPicPr>
          <p:cNvPr id="5" name="Picture 4"/>
          <p:cNvPicPr>
            <a:picLocks noChangeAspect="1"/>
          </p:cNvPicPr>
          <p:nvPr/>
        </p:nvPicPr>
        <p:blipFill>
          <a:blip r:embed="rId3"/>
          <a:stretch>
            <a:fillRect/>
          </a:stretch>
        </p:blipFill>
        <p:spPr>
          <a:xfrm>
            <a:off x="9164347" y="2629766"/>
            <a:ext cx="2466975" cy="2129270"/>
          </a:xfrm>
          <a:prstGeom prst="rect">
            <a:avLst/>
          </a:prstGeom>
        </p:spPr>
      </p:pic>
      <p:pic>
        <p:nvPicPr>
          <p:cNvPr id="6" name="Picture 5"/>
          <p:cNvPicPr>
            <a:picLocks noChangeAspect="1"/>
          </p:cNvPicPr>
          <p:nvPr/>
        </p:nvPicPr>
        <p:blipFill>
          <a:blip r:embed="rId4"/>
          <a:stretch>
            <a:fillRect/>
          </a:stretch>
        </p:blipFill>
        <p:spPr>
          <a:xfrm>
            <a:off x="8421397" y="5109296"/>
            <a:ext cx="3209925" cy="1419225"/>
          </a:xfrm>
          <a:prstGeom prst="rect">
            <a:avLst/>
          </a:prstGeom>
        </p:spPr>
      </p:pic>
    </p:spTree>
    <p:extLst>
      <p:ext uri="{BB962C8B-B14F-4D97-AF65-F5344CB8AC3E}">
        <p14:creationId xmlns:p14="http://schemas.microsoft.com/office/powerpoint/2010/main" val="19550825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don’t we find more fossils? </a:t>
            </a:r>
            <a:br>
              <a:rPr lang="en-US" dirty="0"/>
            </a:br>
            <a:endParaRPr lang="en-US" dirty="0"/>
          </a:p>
        </p:txBody>
      </p:sp>
      <p:sp>
        <p:nvSpPr>
          <p:cNvPr id="3" name="Content Placeholder 2"/>
          <p:cNvSpPr>
            <a:spLocks noGrp="1"/>
          </p:cNvSpPr>
          <p:nvPr>
            <p:ph idx="1"/>
          </p:nvPr>
        </p:nvSpPr>
        <p:spPr>
          <a:xfrm>
            <a:off x="838199" y="1624134"/>
            <a:ext cx="11045103" cy="5233865"/>
          </a:xfrm>
        </p:spPr>
        <p:txBody>
          <a:bodyPr>
            <a:normAutofit lnSpcReduction="10000"/>
          </a:bodyPr>
          <a:lstStyle/>
          <a:p>
            <a:pPr lvl="0"/>
            <a:r>
              <a:rPr lang="en-US" dirty="0"/>
              <a:t>C</a:t>
            </a:r>
            <a:r>
              <a:rPr lang="en-US" dirty="0" smtClean="0"/>
              <a:t>onsider </a:t>
            </a:r>
            <a:r>
              <a:rPr lang="en-US" dirty="0"/>
              <a:t>a mouse that is running near the school at this very moment. </a:t>
            </a:r>
            <a:r>
              <a:rPr lang="en-US" dirty="0" smtClean="0"/>
              <a:t>Consider </a:t>
            </a:r>
            <a:r>
              <a:rPr lang="en-US" dirty="0"/>
              <a:t>the probability that that single mouse will die today, become fossilized, and be rediscovered a million years from now. The probability is nearly zero</a:t>
            </a:r>
            <a:r>
              <a:rPr lang="en-US" dirty="0" smtClean="0"/>
              <a:t>.</a:t>
            </a:r>
          </a:p>
          <a:p>
            <a:pPr lvl="0"/>
            <a:r>
              <a:rPr lang="en-US" dirty="0" smtClean="0"/>
              <a:t> </a:t>
            </a:r>
            <a:r>
              <a:rPr lang="en-US" dirty="0"/>
              <a:t>To become fossilized, the mouse must not be eaten right after it dies and not decompose within a few days. Instead, the mouse’s body must be quickly and completely buried in either volcanic ash or some kind of sediment. It must remain buried until the sediment and the mouse remains turn into rock—a process that may take thousands or even millions of years</a:t>
            </a:r>
            <a:r>
              <a:rPr lang="en-US" dirty="0" smtClean="0"/>
              <a:t>.</a:t>
            </a:r>
          </a:p>
          <a:p>
            <a:pPr lvl="0"/>
            <a:r>
              <a:rPr lang="en-US" dirty="0" smtClean="0"/>
              <a:t> </a:t>
            </a:r>
            <a:r>
              <a:rPr lang="en-US" dirty="0"/>
              <a:t>Enough time has passed in Earth’s history for some individuals, from the hundreds of thousands within any one species, to have been in the right conditions to become fossilized. </a:t>
            </a:r>
          </a:p>
          <a:p>
            <a:endParaRPr lang="en-US" dirty="0"/>
          </a:p>
        </p:txBody>
      </p:sp>
      <p:pic>
        <p:nvPicPr>
          <p:cNvPr id="4" name="Picture 3"/>
          <p:cNvPicPr>
            <a:picLocks noChangeAspect="1"/>
          </p:cNvPicPr>
          <p:nvPr/>
        </p:nvPicPr>
        <p:blipFill>
          <a:blip r:embed="rId2"/>
          <a:stretch>
            <a:fillRect/>
          </a:stretch>
        </p:blipFill>
        <p:spPr>
          <a:xfrm>
            <a:off x="8787678" y="147760"/>
            <a:ext cx="3095625" cy="1476375"/>
          </a:xfrm>
          <a:prstGeom prst="rect">
            <a:avLst/>
          </a:prstGeom>
        </p:spPr>
      </p:pic>
    </p:spTree>
    <p:extLst>
      <p:ext uri="{BB962C8B-B14F-4D97-AF65-F5344CB8AC3E}">
        <p14:creationId xmlns:p14="http://schemas.microsoft.com/office/powerpoint/2010/main" val="34063263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Have you ever thought something like….”If we evolved from fish, why are there still fish?” </a:t>
            </a:r>
            <a:br>
              <a:rPr lang="en-US" dirty="0"/>
            </a:br>
            <a:endParaRPr lang="en-US" dirty="0"/>
          </a:p>
        </p:txBody>
      </p:sp>
      <p:sp>
        <p:nvSpPr>
          <p:cNvPr id="3" name="Content Placeholder 2"/>
          <p:cNvSpPr>
            <a:spLocks noGrp="1"/>
          </p:cNvSpPr>
          <p:nvPr>
            <p:ph idx="1"/>
          </p:nvPr>
        </p:nvSpPr>
        <p:spPr/>
        <p:txBody>
          <a:bodyPr/>
          <a:lstStyle/>
          <a:p>
            <a:pPr marL="0" lvl="0" indent="0">
              <a:buNone/>
            </a:pPr>
            <a:r>
              <a:rPr lang="en-US" dirty="0"/>
              <a:t>H</a:t>
            </a:r>
            <a:r>
              <a:rPr lang="en-US" dirty="0" smtClean="0"/>
              <a:t>umans </a:t>
            </a:r>
            <a:r>
              <a:rPr lang="en-US" dirty="0"/>
              <a:t>and modern-day fish share a common ancestor that no longer exists. The aquatic habitats in which fish thrive today have been around for over half a billion years, and fish are well adapted to live in those environments. When some fish populations evolved stronger, </a:t>
            </a:r>
            <a:r>
              <a:rPr lang="en-US" dirty="0" err="1"/>
              <a:t>limblike</a:t>
            </a:r>
            <a:r>
              <a:rPr lang="en-US" dirty="0"/>
              <a:t> structures in fins, they were able to exploit new types of habitats and reduce competition with other fish for resources. But fish continue to exist because there are still environments in which fish can thrive. </a:t>
            </a:r>
          </a:p>
          <a:p>
            <a:pPr marL="0" indent="0">
              <a:buNone/>
            </a:pPr>
            <a:endParaRPr lang="en-US" dirty="0"/>
          </a:p>
        </p:txBody>
      </p:sp>
    </p:spTree>
    <p:extLst>
      <p:ext uri="{BB962C8B-B14F-4D97-AF65-F5344CB8AC3E}">
        <p14:creationId xmlns:p14="http://schemas.microsoft.com/office/powerpoint/2010/main" val="2759922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rmAutofit fontScale="90000"/>
          </a:bodyPr>
          <a:lstStyle/>
          <a:p>
            <a:r>
              <a:rPr lang="en-US" dirty="0"/>
              <a:t>What advantages do you think a neck might provide? </a:t>
            </a:r>
            <a:br>
              <a:rPr lang="en-US" dirty="0"/>
            </a:br>
            <a:endParaRPr lang="en-US" dirty="0"/>
          </a:p>
        </p:txBody>
      </p:sp>
      <p:sp>
        <p:nvSpPr>
          <p:cNvPr id="3" name="Content Placeholder 2"/>
          <p:cNvSpPr>
            <a:spLocks noGrp="1"/>
          </p:cNvSpPr>
          <p:nvPr>
            <p:ph idx="1"/>
          </p:nvPr>
        </p:nvSpPr>
        <p:spPr/>
        <p:txBody>
          <a:bodyPr/>
          <a:lstStyle/>
          <a:p>
            <a:pPr lvl="0" fontAlgn="base"/>
            <a:r>
              <a:rPr lang="en-US" dirty="0" smtClean="0"/>
              <a:t>The lack of bones connecting head to body provides </a:t>
            </a:r>
            <a:r>
              <a:rPr lang="en-US" dirty="0"/>
              <a:t>flexibility to move the head without moving the rest of the body. A flexible neck could have been beneficial in many possible scenarios. However, this flexibility may have also come at a cost—for example, the loss of the protective gill cover. We don’t know exactly how </a:t>
            </a:r>
            <a:r>
              <a:rPr lang="en-US" i="1" dirty="0" err="1"/>
              <a:t>Tiktaalik</a:t>
            </a:r>
            <a:r>
              <a:rPr lang="en-US" dirty="0"/>
              <a:t> used its neck.   </a:t>
            </a:r>
          </a:p>
        </p:txBody>
      </p:sp>
    </p:spTree>
    <p:extLst>
      <p:ext uri="{BB962C8B-B14F-4D97-AF65-F5344CB8AC3E}">
        <p14:creationId xmlns:p14="http://schemas.microsoft.com/office/powerpoint/2010/main" val="4205351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a:t>
            </a:r>
            <a:endParaRPr lang="en-US" dirty="0"/>
          </a:p>
        </p:txBody>
      </p:sp>
      <p:sp>
        <p:nvSpPr>
          <p:cNvPr id="3" name="Content Placeholder 2"/>
          <p:cNvSpPr>
            <a:spLocks noGrp="1"/>
          </p:cNvSpPr>
          <p:nvPr>
            <p:ph idx="1"/>
          </p:nvPr>
        </p:nvSpPr>
        <p:spPr/>
        <p:txBody>
          <a:bodyPr/>
          <a:lstStyle/>
          <a:p>
            <a:r>
              <a:rPr lang="en-US" dirty="0" smtClean="0"/>
              <a:t>A trait that helps an organisms survive and reproduce</a:t>
            </a:r>
          </a:p>
          <a:p>
            <a:r>
              <a:rPr lang="en-US" dirty="0" smtClean="0"/>
              <a:t>Also means that the distribution of traits in a population can change when conditions change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959" y="2992582"/>
            <a:ext cx="5076204" cy="2893436"/>
          </a:xfrm>
          <a:prstGeom prst="rect">
            <a:avLst/>
          </a:prstGeom>
        </p:spPr>
      </p:pic>
      <p:pic>
        <p:nvPicPr>
          <p:cNvPr id="4098" name="Picture 2" descr="http://www.exploringnature.org/graphics/adaptation_jpgs/polar_bear_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313" y="3135516"/>
            <a:ext cx="4110614" cy="317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994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Transitions from earlier to later forms?</a:t>
            </a:r>
            <a:endParaRPr lang="en-US" dirty="0"/>
          </a:p>
        </p:txBody>
      </p:sp>
      <p:sp>
        <p:nvSpPr>
          <p:cNvPr id="3" name="Content Placeholder 2"/>
          <p:cNvSpPr>
            <a:spLocks noGrp="1"/>
          </p:cNvSpPr>
          <p:nvPr>
            <p:ph idx="1"/>
          </p:nvPr>
        </p:nvSpPr>
        <p:spPr/>
        <p:txBody>
          <a:bodyPr/>
          <a:lstStyle/>
          <a:p>
            <a:pPr marL="0" indent="0">
              <a:buNone/>
            </a:pPr>
            <a:r>
              <a:rPr lang="en-US" dirty="0" smtClean="0"/>
              <a:t>Rich fossil evidence supports: </a:t>
            </a:r>
          </a:p>
          <a:p>
            <a:r>
              <a:rPr lang="en-US" dirty="0" smtClean="0"/>
              <a:t>Evolution of whales from terrestrial mammals</a:t>
            </a:r>
          </a:p>
          <a:p>
            <a:pPr lvl="1"/>
            <a:r>
              <a:rPr lang="en-US" dirty="0" smtClean="0"/>
              <a:t>Fun fact: Whales flex their backbones up and down like a Cheetah (not side-to-side like a swimming fish)</a:t>
            </a:r>
          </a:p>
          <a:p>
            <a:r>
              <a:rPr lang="en-US" dirty="0" smtClean="0"/>
              <a:t>Evolution of birds from dinosaurs</a:t>
            </a:r>
            <a:endParaRPr lang="en-US" dirty="0"/>
          </a:p>
        </p:txBody>
      </p:sp>
    </p:spTree>
    <p:extLst>
      <p:ext uri="{BB962C8B-B14F-4D97-AF65-F5344CB8AC3E}">
        <p14:creationId xmlns:p14="http://schemas.microsoft.com/office/powerpoint/2010/main" val="575792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the term “missing link” inaccurate?</a:t>
            </a:r>
            <a:endParaRPr lang="en-US" dirty="0"/>
          </a:p>
        </p:txBody>
      </p:sp>
      <p:sp>
        <p:nvSpPr>
          <p:cNvPr id="3" name="Content Placeholder 2"/>
          <p:cNvSpPr>
            <a:spLocks noGrp="1"/>
          </p:cNvSpPr>
          <p:nvPr>
            <p:ph idx="1"/>
          </p:nvPr>
        </p:nvSpPr>
        <p:spPr/>
        <p:txBody>
          <a:bodyPr/>
          <a:lstStyle/>
          <a:p>
            <a:r>
              <a:rPr lang="en-US" dirty="0" smtClean="0"/>
              <a:t>It is used incorrectly to imply that an unbroken chain of organisms is required to demonstrate that all species are related. </a:t>
            </a:r>
          </a:p>
          <a:p>
            <a:r>
              <a:rPr lang="en-US" dirty="0" smtClean="0"/>
              <a:t>The terms transitional form or transitional fossil more accurately describe species that illustrate the sequence of changes that occurred during the evolution of new groups of organisms.</a:t>
            </a:r>
            <a:endParaRPr lang="en-US" dirty="0"/>
          </a:p>
        </p:txBody>
      </p:sp>
    </p:spTree>
    <p:extLst>
      <p:ext uri="{BB962C8B-B14F-4D97-AF65-F5344CB8AC3E}">
        <p14:creationId xmlns:p14="http://schemas.microsoft.com/office/powerpoint/2010/main" val="9833432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a:t>
            </a:r>
            <a:r>
              <a:rPr lang="en-US" dirty="0" err="1" smtClean="0"/>
              <a:t>Tiktaalik</a:t>
            </a:r>
            <a:r>
              <a:rPr lang="en-US" dirty="0" smtClean="0"/>
              <a:t> our ancestor? </a:t>
            </a:r>
            <a:endParaRPr lang="en-US" dirty="0"/>
          </a:p>
        </p:txBody>
      </p:sp>
      <p:sp>
        <p:nvSpPr>
          <p:cNvPr id="3" name="Content Placeholder 2"/>
          <p:cNvSpPr>
            <a:spLocks noGrp="1"/>
          </p:cNvSpPr>
          <p:nvPr>
            <p:ph idx="1"/>
          </p:nvPr>
        </p:nvSpPr>
        <p:spPr/>
        <p:txBody>
          <a:bodyPr/>
          <a:lstStyle/>
          <a:p>
            <a:r>
              <a:rPr lang="en-US" dirty="0" smtClean="0"/>
              <a:t>It is a representative of an animal that was an ancestor to modern </a:t>
            </a:r>
            <a:r>
              <a:rPr lang="en-US" dirty="0" err="1" smtClean="0"/>
              <a:t>tetrapods</a:t>
            </a:r>
            <a:r>
              <a:rPr lang="en-US" dirty="0" smtClean="0"/>
              <a:t>, including humans. </a:t>
            </a:r>
          </a:p>
          <a:p>
            <a:r>
              <a:rPr lang="en-US" dirty="0" smtClean="0"/>
              <a:t>We can’t say it is a direct </a:t>
            </a:r>
            <a:r>
              <a:rPr lang="en-US" dirty="0" err="1" smtClean="0"/>
              <a:t>anscestor</a:t>
            </a:r>
            <a:r>
              <a:rPr lang="en-US" dirty="0" smtClean="0"/>
              <a:t>.</a:t>
            </a:r>
          </a:p>
          <a:p>
            <a:r>
              <a:rPr lang="en-US" dirty="0" smtClean="0"/>
              <a:t>Fossils, like </a:t>
            </a:r>
            <a:r>
              <a:rPr lang="en-US" dirty="0" err="1" smtClean="0"/>
              <a:t>Tiktaalik</a:t>
            </a:r>
            <a:r>
              <a:rPr lang="en-US" dirty="0" smtClean="0"/>
              <a:t>, may be direct ancestors, but they are much more likely representative of what actual ancestors liked like and not the ancestors themselves.  </a:t>
            </a:r>
          </a:p>
          <a:p>
            <a:r>
              <a:rPr lang="en-US" dirty="0" smtClean="0"/>
              <a:t>The descendants of </a:t>
            </a:r>
            <a:r>
              <a:rPr lang="en-US" dirty="0" err="1" smtClean="0"/>
              <a:t>Tiktaalik</a:t>
            </a:r>
            <a:r>
              <a:rPr lang="en-US" dirty="0" smtClean="0"/>
              <a:t> went extinct a long time ago, but other related are yet to be discovered and may be a common ancestor to all modern </a:t>
            </a:r>
            <a:r>
              <a:rPr lang="en-US" dirty="0" err="1" smtClean="0"/>
              <a:t>tetrapods</a:t>
            </a:r>
            <a:r>
              <a:rPr lang="en-US" dirty="0" smtClean="0"/>
              <a:t>.  We may never now, but we can be certain that the ancestor looked a lot like </a:t>
            </a:r>
            <a:r>
              <a:rPr lang="en-US" dirty="0" err="1" smtClean="0"/>
              <a:t>Tiktaalik</a:t>
            </a:r>
            <a:r>
              <a:rPr lang="en-US" dirty="0" smtClean="0"/>
              <a:t>.</a:t>
            </a:r>
            <a:endParaRPr lang="en-US" dirty="0"/>
          </a:p>
        </p:txBody>
      </p:sp>
    </p:spTree>
    <p:extLst>
      <p:ext uri="{BB962C8B-B14F-4D97-AF65-F5344CB8AC3E}">
        <p14:creationId xmlns:p14="http://schemas.microsoft.com/office/powerpoint/2010/main" val="892928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fossil animals like </a:t>
            </a:r>
            <a:r>
              <a:rPr lang="en-US" dirty="0" err="1" smtClean="0"/>
              <a:t>Tiktaalik</a:t>
            </a:r>
            <a:r>
              <a:rPr lang="en-US" dirty="0" smtClean="0"/>
              <a:t> that lived in warm habitats, end up in the Canadian Arctic Islands? </a:t>
            </a:r>
            <a:endParaRPr lang="en-US" dirty="0"/>
          </a:p>
        </p:txBody>
      </p:sp>
      <p:sp>
        <p:nvSpPr>
          <p:cNvPr id="3" name="Content Placeholder 2"/>
          <p:cNvSpPr>
            <a:spLocks noGrp="1"/>
          </p:cNvSpPr>
          <p:nvPr>
            <p:ph idx="1"/>
          </p:nvPr>
        </p:nvSpPr>
        <p:spPr/>
        <p:txBody>
          <a:bodyPr/>
          <a:lstStyle/>
          <a:p>
            <a:r>
              <a:rPr lang="en-US" dirty="0" smtClean="0"/>
              <a:t>Earth’s crust is dynamic</a:t>
            </a:r>
          </a:p>
          <a:p>
            <a:r>
              <a:rPr lang="en-US" dirty="0" smtClean="0"/>
              <a:t>Plate tectonics move land masses, and fossils that were once at the equator can be moved to distant locations</a:t>
            </a:r>
            <a:endParaRPr lang="en-US" dirty="0"/>
          </a:p>
        </p:txBody>
      </p:sp>
    </p:spTree>
    <p:extLst>
      <p:ext uri="{BB962C8B-B14F-4D97-AF65-F5344CB8AC3E}">
        <p14:creationId xmlns:p14="http://schemas.microsoft.com/office/powerpoint/2010/main" val="37394447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s://encrypted-tbn1.gstatic.com/images?q=tbn:ANd9GcTZfgI5JY2a-bgzge-wp5h4SgUlxcpchfGLDh6Q7huVG4_HZtD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230" y="1442893"/>
            <a:ext cx="264795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7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4463"/>
            <a:ext cx="10515600" cy="1325563"/>
          </a:xfrm>
        </p:spPr>
        <p:txBody>
          <a:bodyPr/>
          <a:lstStyle/>
          <a:p>
            <a:r>
              <a:rPr lang="en-US" dirty="0" smtClean="0"/>
              <a:t>Natural Selection</a:t>
            </a:r>
            <a:endParaRPr lang="en-US" dirty="0"/>
          </a:p>
        </p:txBody>
      </p:sp>
      <p:sp>
        <p:nvSpPr>
          <p:cNvPr id="3" name="Content Placeholder 2"/>
          <p:cNvSpPr>
            <a:spLocks noGrp="1"/>
          </p:cNvSpPr>
          <p:nvPr>
            <p:ph idx="1"/>
          </p:nvPr>
        </p:nvSpPr>
        <p:spPr>
          <a:xfrm>
            <a:off x="838200" y="1342880"/>
            <a:ext cx="10515600" cy="4351338"/>
          </a:xfrm>
        </p:spPr>
        <p:txBody>
          <a:bodyPr/>
          <a:lstStyle/>
          <a:p>
            <a:r>
              <a:rPr lang="en-US" dirty="0" smtClean="0"/>
              <a:t>Process by which individuals are better adapted to their environment are more likely to survive and reproduce than other members of the same species</a:t>
            </a:r>
          </a:p>
          <a:p>
            <a:pPr lvl="1"/>
            <a:r>
              <a:rPr lang="en-US" dirty="0" smtClean="0"/>
              <a:t>Factors that affect process of natural selection:</a:t>
            </a:r>
          </a:p>
          <a:p>
            <a:pPr lvl="2"/>
            <a:r>
              <a:rPr lang="en-US" dirty="0" smtClean="0"/>
              <a:t>Overproduction-species produce more offspring than can survive (insects, fish…)</a:t>
            </a:r>
          </a:p>
          <a:p>
            <a:pPr lvl="2"/>
            <a:r>
              <a:rPr lang="en-US" dirty="0" smtClean="0"/>
              <a:t>Variations-differences between individuals</a:t>
            </a:r>
          </a:p>
          <a:p>
            <a:pPr lvl="2"/>
            <a:r>
              <a:rPr lang="en-US" dirty="0" smtClean="0"/>
              <a:t>Competition-resources are limited, species must compete to survive.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0996" y="4095750"/>
            <a:ext cx="4238625" cy="2762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289715"/>
            <a:ext cx="4648200" cy="2463545"/>
          </a:xfrm>
          <a:prstGeom prst="rect">
            <a:avLst/>
          </a:prstGeom>
        </p:spPr>
      </p:pic>
    </p:spTree>
    <p:extLst>
      <p:ext uri="{BB962C8B-B14F-4D97-AF65-F5344CB8AC3E}">
        <p14:creationId xmlns:p14="http://schemas.microsoft.com/office/powerpoint/2010/main" val="1058458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23938" y="-90488"/>
            <a:ext cx="14239875" cy="7038975"/>
          </a:xfrm>
          <a:prstGeom prst="rect">
            <a:avLst/>
          </a:prstGeom>
        </p:spPr>
      </p:pic>
    </p:spTree>
    <p:extLst>
      <p:ext uri="{BB962C8B-B14F-4D97-AF65-F5344CB8AC3E}">
        <p14:creationId xmlns:p14="http://schemas.microsoft.com/office/powerpoint/2010/main" val="1275297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is the consequence of four factors</a:t>
            </a:r>
            <a:endParaRPr lang="en-US" dirty="0"/>
          </a:p>
        </p:txBody>
      </p:sp>
      <p:sp>
        <p:nvSpPr>
          <p:cNvPr id="3" name="Content Placeholder 2"/>
          <p:cNvSpPr>
            <a:spLocks noGrp="1"/>
          </p:cNvSpPr>
          <p:nvPr>
            <p:ph idx="1"/>
          </p:nvPr>
        </p:nvSpPr>
        <p:spPr/>
        <p:txBody>
          <a:bodyPr/>
          <a:lstStyle/>
          <a:p>
            <a:pPr marL="0" indent="0">
              <a:buNone/>
            </a:pPr>
            <a:r>
              <a:rPr lang="en-US" dirty="0" smtClean="0"/>
              <a:t>1. the potential for a species to increase in number</a:t>
            </a:r>
          </a:p>
        </p:txBody>
      </p:sp>
      <p:pic>
        <p:nvPicPr>
          <p:cNvPr id="6148" name="Picture 4" descr="https://encrypted-tbn1.gstatic.com/images?q=tbn:ANd9GcR5EUGo_Ce471NA2j9QJpOfLAtKiPmgPzCK4OZV3_9On2ZJUnd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8363" y="1825625"/>
            <a:ext cx="3263323" cy="45105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encrypted-tbn2.gstatic.com/images?q=tbn:ANd9GcSPkRGgjgGMdU7BObmLUzK7cNW3QEjVHWutiQHrVewUwphYKs0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74355"/>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encrypted-tbn1.gstatic.com/images?q=tbn:ANd9GcSNnqRkNj7UY8EBWZg-TKrHqb5qI76Ov9xKHLR--F9gITPIyj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722" y="4593111"/>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encrypted-tbn1.gstatic.com/images?q=tbn:ANd9GcTWkh0z8CM6BBlmrt7GSjV8BnJbCI2kfMXkT1xaxekWgk1mkJz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667" y="275359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722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30352</TotalTime>
  <Words>2918</Words>
  <Application>Microsoft Office PowerPoint</Application>
  <PresentationFormat>Widescreen</PresentationFormat>
  <Paragraphs>164</Paragraphs>
  <Slides>64</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Calibri Light</vt:lpstr>
      <vt:lpstr>Office Theme</vt:lpstr>
      <vt:lpstr>Evolution</vt:lpstr>
      <vt:lpstr>Scientific theory</vt:lpstr>
      <vt:lpstr>Darwin’s Theory of Evolution</vt:lpstr>
      <vt:lpstr>PowerPoint Presentation</vt:lpstr>
      <vt:lpstr>PowerPoint Presentation</vt:lpstr>
      <vt:lpstr>Adaptation</vt:lpstr>
      <vt:lpstr>Natural Selection</vt:lpstr>
      <vt:lpstr>PowerPoint Presentation</vt:lpstr>
      <vt:lpstr>Evolution is the consequence of four factors</vt:lpstr>
      <vt:lpstr>PowerPoint Presentation</vt:lpstr>
      <vt:lpstr>PowerPoint Presentation</vt:lpstr>
      <vt:lpstr>PowerPoint Presentation</vt:lpstr>
      <vt:lpstr>Speciation and the environment</vt:lpstr>
      <vt:lpstr>PowerPoint Presentation</vt:lpstr>
      <vt:lpstr>PowerPoint Presentation</vt:lpstr>
      <vt:lpstr>Birth and Death of Genes Notes and Discussion Questions/answers</vt:lpstr>
      <vt:lpstr>Key Points</vt:lpstr>
      <vt:lpstr>PowerPoint Presentation</vt:lpstr>
      <vt:lpstr>PowerPoint Presentation</vt:lpstr>
      <vt:lpstr>Review</vt:lpstr>
      <vt:lpstr>Icefish Introduction</vt:lpstr>
      <vt:lpstr>Discussion Question after film</vt:lpstr>
      <vt:lpstr>Where did the Icefish antifreeze gene originate?</vt:lpstr>
      <vt:lpstr>Answer</vt:lpstr>
      <vt:lpstr>Evolving Switches, Evolving bodies Notes, Discussion, questions and Answers.</vt:lpstr>
      <vt:lpstr>Introduction</vt:lpstr>
      <vt:lpstr>PowerPoint Presentation</vt:lpstr>
      <vt:lpstr>PowerPoint Presentation</vt:lpstr>
      <vt:lpstr>PowerPoint Presentation</vt:lpstr>
      <vt:lpstr>PowerPoint Presentation</vt:lpstr>
      <vt:lpstr>PowerPoint Presentation</vt:lpstr>
      <vt:lpstr>PowerPoint Presentation</vt:lpstr>
      <vt:lpstr>Fossil Record Notes, discussion, questions.</vt:lpstr>
      <vt:lpstr>The Fossil Record</vt:lpstr>
      <vt:lpstr>The formation of fossils are rare events, but can occur by</vt:lpstr>
      <vt:lpstr>Relative Dating  vs.  Radioactive Dating of Fossils</vt:lpstr>
      <vt:lpstr>Relative Dating</vt:lpstr>
      <vt:lpstr>Radioactive Dating </vt:lpstr>
      <vt:lpstr>Paleontologists</vt:lpstr>
      <vt:lpstr>Classification Notes, discussion, questions.</vt:lpstr>
      <vt:lpstr>Classification</vt:lpstr>
      <vt:lpstr>PowerPoint Presentation</vt:lpstr>
      <vt:lpstr>Phylogeny</vt:lpstr>
      <vt:lpstr>Clade</vt:lpstr>
      <vt:lpstr>Cladogram</vt:lpstr>
      <vt:lpstr>Derived character</vt:lpstr>
      <vt:lpstr>Transitional Fossils: Tetrapods. Notes, discussion, questions</vt:lpstr>
      <vt:lpstr>Introduction</vt:lpstr>
      <vt:lpstr>Key Concepts</vt:lpstr>
      <vt:lpstr>PowerPoint Presentation</vt:lpstr>
      <vt:lpstr>PowerPoint Presentation</vt:lpstr>
      <vt:lpstr>PowerPoint Presentation</vt:lpstr>
      <vt:lpstr>PowerPoint Presentation</vt:lpstr>
      <vt:lpstr>PowerPoint Presentation</vt:lpstr>
      <vt:lpstr>Discussion</vt:lpstr>
      <vt:lpstr>Is finding fossils due to luck or ?  </vt:lpstr>
      <vt:lpstr>Why don’t we find more fossils?  </vt:lpstr>
      <vt:lpstr>Have you ever thought something like….”If we evolved from fish, why are there still fish?”  </vt:lpstr>
      <vt:lpstr>What advantages do you think a neck might provide?  </vt:lpstr>
      <vt:lpstr>Other Transitions from earlier to later forms?</vt:lpstr>
      <vt:lpstr>Why is the term “missing link” inaccurate?</vt:lpstr>
      <vt:lpstr>Is Tiktaalik our ancestor? </vt:lpstr>
      <vt:lpstr>How do fossil animals like Tiktaalik that lived in warm habitats, end up in the Canadian Arctic Islands?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dc:title>
  <dc:creator>Julie Gallagher</dc:creator>
  <cp:lastModifiedBy>Julie Gallagher</cp:lastModifiedBy>
  <cp:revision>59</cp:revision>
  <dcterms:created xsi:type="dcterms:W3CDTF">2014-12-31T02:16:02Z</dcterms:created>
  <dcterms:modified xsi:type="dcterms:W3CDTF">2015-01-27T00:10:48Z</dcterms:modified>
</cp:coreProperties>
</file>