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7" r:id="rId3"/>
    <p:sldId id="259" r:id="rId4"/>
    <p:sldId id="260" r:id="rId5"/>
    <p:sldId id="261" r:id="rId6"/>
    <p:sldId id="256" r:id="rId7"/>
    <p:sldId id="262" r:id="rId8"/>
    <p:sldId id="263" r:id="rId9"/>
    <p:sldId id="266" r:id="rId10"/>
    <p:sldId id="264" r:id="rId11"/>
    <p:sldId id="265"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468" y="102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D1A88-E76E-4678-A374-7677407E9A74}" type="datetimeFigureOut">
              <a:rPr lang="en-US" smtClean="0"/>
              <a:pPr/>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61673D-71A1-487D-A36E-C40E1C42833B}" type="slidenum">
              <a:rPr lang="en-US" smtClean="0"/>
              <a:pPr/>
              <a:t>‹#›</a:t>
            </a:fld>
            <a:endParaRPr lang="en-US"/>
          </a:p>
        </p:txBody>
      </p:sp>
    </p:spTree>
    <p:extLst>
      <p:ext uri="{BB962C8B-B14F-4D97-AF65-F5344CB8AC3E}">
        <p14:creationId xmlns:p14="http://schemas.microsoft.com/office/powerpoint/2010/main" xmlns="" val="15465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to the definition of photosynthesis</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1</a:t>
            </a:fld>
            <a:endParaRPr lang="en-US"/>
          </a:p>
        </p:txBody>
      </p:sp>
    </p:spTree>
    <p:extLst>
      <p:ext uri="{BB962C8B-B14F-4D97-AF65-F5344CB8AC3E}">
        <p14:creationId xmlns:p14="http://schemas.microsoft.com/office/powerpoint/2010/main" xmlns="" val="251605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 2: focus on inputs: CO2</a:t>
            </a:r>
            <a:r>
              <a:rPr lang="en-US" baseline="0" dirty="0" smtClean="0"/>
              <a:t> enters through the </a:t>
            </a:r>
            <a:r>
              <a:rPr lang="en-US" baseline="0" dirty="0" err="1" smtClean="0"/>
              <a:t>stomatas</a:t>
            </a:r>
            <a:r>
              <a:rPr lang="en-US" baseline="0" dirty="0" smtClean="0"/>
              <a:t> (next slide covers their structure). Water enters through the roots and moves up to the leaves where they both undergo chemical reactions to produce oxygen and sugars (like glucose)</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10</a:t>
            </a:fld>
            <a:endParaRPr lang="en-US"/>
          </a:p>
        </p:txBody>
      </p:sp>
    </p:spTree>
    <p:extLst>
      <p:ext uri="{BB962C8B-B14F-4D97-AF65-F5344CB8AC3E}">
        <p14:creationId xmlns:p14="http://schemas.microsoft.com/office/powerpoint/2010/main" xmlns="" val="7621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Stomata’s on the underside of the leaf.  Note that plants</a:t>
            </a:r>
            <a:r>
              <a:rPr lang="en-US" baseline="0" dirty="0" smtClean="0"/>
              <a:t> are adapted to different climates by their number of </a:t>
            </a:r>
            <a:r>
              <a:rPr lang="en-US" baseline="0" dirty="0" err="1" smtClean="0"/>
              <a:t>stomatas</a:t>
            </a:r>
            <a:r>
              <a:rPr lang="en-US" baseline="0" dirty="0" smtClean="0"/>
              <a:t>.  The hotter, more dry a climate is, the less </a:t>
            </a:r>
            <a:r>
              <a:rPr lang="en-US" baseline="0" dirty="0" err="1" smtClean="0"/>
              <a:t>stomatas</a:t>
            </a:r>
            <a:r>
              <a:rPr lang="en-US" baseline="0" dirty="0" smtClean="0"/>
              <a:t> a leaf will have and the more often they will be closed and undergo a slower rate of photosynthesis.  Leaf size will tend to be small (smaller surface area).  The wetter, more humid a climate, the more </a:t>
            </a:r>
            <a:r>
              <a:rPr lang="en-US" baseline="0" dirty="0" err="1" smtClean="0"/>
              <a:t>stomatas</a:t>
            </a:r>
            <a:r>
              <a:rPr lang="en-US" baseline="0" dirty="0" smtClean="0"/>
              <a:t> a leaf will have and will undergo more rapid photosynthesis…leaf surface area </a:t>
            </a:r>
            <a:r>
              <a:rPr lang="en-US" baseline="0" smtClean="0"/>
              <a:t>will tend to be larger. </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11</a:t>
            </a:fld>
            <a:endParaRPr lang="en-US"/>
          </a:p>
        </p:txBody>
      </p:sp>
    </p:spTree>
    <p:extLst>
      <p:ext uri="{BB962C8B-B14F-4D97-AF65-F5344CB8AC3E}">
        <p14:creationId xmlns:p14="http://schemas.microsoft.com/office/powerpoint/2010/main" xmlns="" val="174226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Plants get their</a:t>
            </a:r>
            <a:r>
              <a:rPr lang="en-US" baseline="0" dirty="0" smtClean="0"/>
              <a:t> energy directly from the sun…other animals get their energy indirectly from the sun by eating other animals that have either eaten plants or eaten other animals that ate animals that ate plants.  </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2</a:t>
            </a:fld>
            <a:endParaRPr lang="en-US"/>
          </a:p>
        </p:txBody>
      </p:sp>
    </p:spTree>
    <p:extLst>
      <p:ext uri="{BB962C8B-B14F-4D97-AF65-F5344CB8AC3E}">
        <p14:creationId xmlns:p14="http://schemas.microsoft.com/office/powerpoint/2010/main" xmlns="" val="253116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autotrophs…organisms</a:t>
            </a:r>
            <a:r>
              <a:rPr lang="en-US" baseline="0" dirty="0" smtClean="0"/>
              <a:t> that get their energy directly from the sun</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3</a:t>
            </a:fld>
            <a:endParaRPr lang="en-US"/>
          </a:p>
        </p:txBody>
      </p:sp>
    </p:spTree>
    <p:extLst>
      <p:ext uri="{BB962C8B-B14F-4D97-AF65-F5344CB8AC3E}">
        <p14:creationId xmlns:p14="http://schemas.microsoft.com/office/powerpoint/2010/main" xmlns="" val="56960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heterotrophs…organisms</a:t>
            </a:r>
            <a:r>
              <a:rPr lang="en-US" baseline="0" dirty="0" smtClean="0"/>
              <a:t> that get their energy by eating animals that either ate plants or animals that ate animals that eat plants.</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4</a:t>
            </a:fld>
            <a:endParaRPr lang="en-US"/>
          </a:p>
        </p:txBody>
      </p:sp>
    </p:spTree>
    <p:extLst>
      <p:ext uri="{BB962C8B-B14F-4D97-AF65-F5344CB8AC3E}">
        <p14:creationId xmlns:p14="http://schemas.microsoft.com/office/powerpoint/2010/main" xmlns="" val="3304247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Inputs</a:t>
            </a:r>
            <a:r>
              <a:rPr lang="en-US" baseline="0" dirty="0" smtClean="0"/>
              <a:t> and outputs of photosynthesis.</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5</a:t>
            </a:fld>
            <a:endParaRPr lang="en-US"/>
          </a:p>
        </p:txBody>
      </p:sp>
    </p:spTree>
    <p:extLst>
      <p:ext uri="{BB962C8B-B14F-4D97-AF65-F5344CB8AC3E}">
        <p14:creationId xmlns:p14="http://schemas.microsoft.com/office/powerpoint/2010/main" xmlns="" val="344627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make a diagram in their ISN. </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6</a:t>
            </a:fld>
            <a:endParaRPr lang="en-US"/>
          </a:p>
        </p:txBody>
      </p:sp>
    </p:spTree>
    <p:extLst>
      <p:ext uri="{BB962C8B-B14F-4D97-AF65-F5344CB8AC3E}">
        <p14:creationId xmlns:p14="http://schemas.microsoft.com/office/powerpoint/2010/main" xmlns="" val="60506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the term “photo” mean? (light).  What does the term “synthesis” mean?  (put together different substances to make something else…in this case put together</a:t>
            </a:r>
            <a:r>
              <a:rPr lang="en-US" baseline="0" dirty="0" smtClean="0"/>
              <a:t> light, water, and CO2 to make (synthesize) oxygen and sugars.</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7</a:t>
            </a:fld>
            <a:endParaRPr lang="en-US"/>
          </a:p>
        </p:txBody>
      </p:sp>
    </p:spTree>
    <p:extLst>
      <p:ext uri="{BB962C8B-B14F-4D97-AF65-F5344CB8AC3E}">
        <p14:creationId xmlns:p14="http://schemas.microsoft.com/office/powerpoint/2010/main" xmlns="" val="273686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 1.  Next</a:t>
            </a:r>
            <a:r>
              <a:rPr lang="en-US" baseline="0" dirty="0" smtClean="0"/>
              <a:t> slide is on Chlorophyll.  Focus on inputs and outputs of capturing sun’s energy.  Water in, light energy is captured. </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8</a:t>
            </a:fld>
            <a:endParaRPr lang="en-US"/>
          </a:p>
        </p:txBody>
      </p:sp>
    </p:spTree>
    <p:extLst>
      <p:ext uri="{BB962C8B-B14F-4D97-AF65-F5344CB8AC3E}">
        <p14:creationId xmlns:p14="http://schemas.microsoft.com/office/powerpoint/2010/main" xmlns="" val="31578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Chlorophyll</a:t>
            </a:r>
            <a:r>
              <a:rPr lang="en-US" baseline="0" dirty="0" smtClean="0"/>
              <a:t> the light collecting pigments in plants.  Tell students there are other light collecting pigments in plants that absorb and reflect light in different wavelengths of the absorption spectrum resulting in different color plants.  The prism is an example of how the white light is absorbed and the colors of the light spectrum are reflected.  </a:t>
            </a:r>
            <a:endParaRPr lang="en-US" dirty="0"/>
          </a:p>
        </p:txBody>
      </p:sp>
      <p:sp>
        <p:nvSpPr>
          <p:cNvPr id="4" name="Slide Number Placeholder 3"/>
          <p:cNvSpPr>
            <a:spLocks noGrp="1"/>
          </p:cNvSpPr>
          <p:nvPr>
            <p:ph type="sldNum" sz="quarter" idx="10"/>
          </p:nvPr>
        </p:nvSpPr>
        <p:spPr/>
        <p:txBody>
          <a:bodyPr/>
          <a:lstStyle/>
          <a:p>
            <a:fld id="{7F61673D-71A1-487D-A36E-C40E1C42833B}" type="slidenum">
              <a:rPr lang="en-US" smtClean="0"/>
              <a:pPr/>
              <a:t>9</a:t>
            </a:fld>
            <a:endParaRPr lang="en-US"/>
          </a:p>
        </p:txBody>
      </p:sp>
    </p:spTree>
    <p:extLst>
      <p:ext uri="{BB962C8B-B14F-4D97-AF65-F5344CB8AC3E}">
        <p14:creationId xmlns:p14="http://schemas.microsoft.com/office/powerpoint/2010/main" xmlns="" val="416087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20858-7302-4CD3-8AC3-8F7507858A1D}"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79328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20858-7302-4CD3-8AC3-8F7507858A1D}"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182030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20858-7302-4CD3-8AC3-8F7507858A1D}"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47561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20858-7302-4CD3-8AC3-8F7507858A1D}"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80319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820858-7302-4CD3-8AC3-8F7507858A1D}"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27421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820858-7302-4CD3-8AC3-8F7507858A1D}"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73982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820858-7302-4CD3-8AC3-8F7507858A1D}" type="datetimeFigureOut">
              <a:rPr lang="en-US" smtClean="0"/>
              <a:pPr/>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23255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820858-7302-4CD3-8AC3-8F7507858A1D}" type="datetimeFigureOut">
              <a:rPr lang="en-US" smtClean="0"/>
              <a:pPr/>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315815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20858-7302-4CD3-8AC3-8F7507858A1D}" type="datetimeFigureOut">
              <a:rPr lang="en-US" smtClean="0"/>
              <a:pPr/>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63126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20858-7302-4CD3-8AC3-8F7507858A1D}"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38065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20858-7302-4CD3-8AC3-8F7507858A1D}"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247536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20858-7302-4CD3-8AC3-8F7507858A1D}" type="datetimeFigureOut">
              <a:rPr lang="en-US" smtClean="0"/>
              <a:pPr/>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E82E7-04CC-4322-A982-C40DBB4571AE}" type="slidenum">
              <a:rPr lang="en-US" smtClean="0"/>
              <a:pPr/>
              <a:t>‹#›</a:t>
            </a:fld>
            <a:endParaRPr lang="en-US"/>
          </a:p>
        </p:txBody>
      </p:sp>
    </p:spTree>
    <p:extLst>
      <p:ext uri="{BB962C8B-B14F-4D97-AF65-F5344CB8AC3E}">
        <p14:creationId xmlns:p14="http://schemas.microsoft.com/office/powerpoint/2010/main" xmlns="" val="238400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Photosynthesis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Process by which a plant cell captures sunlight and uses it to make food</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889379"/>
            <a:ext cx="3505200" cy="3578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38887" y="2828520"/>
            <a:ext cx="4824113" cy="3639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61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 2: Using Energy to Make Food </a:t>
            </a:r>
            <a:endParaRPr lang="en-US" dirty="0"/>
          </a:p>
        </p:txBody>
      </p:sp>
      <p:sp>
        <p:nvSpPr>
          <p:cNvPr id="3" name="Content Placeholder 2"/>
          <p:cNvSpPr>
            <a:spLocks noGrp="1"/>
          </p:cNvSpPr>
          <p:nvPr>
            <p:ph idx="1"/>
          </p:nvPr>
        </p:nvSpPr>
        <p:spPr>
          <a:xfrm>
            <a:off x="457200" y="1600200"/>
            <a:ext cx="4648200" cy="4525963"/>
          </a:xfrm>
        </p:spPr>
        <p:txBody>
          <a:bodyPr>
            <a:normAutofit fontScale="92500" lnSpcReduction="10000"/>
          </a:bodyPr>
          <a:lstStyle/>
          <a:p>
            <a:r>
              <a:rPr lang="en-US" dirty="0" smtClean="0"/>
              <a:t>Cells need H2O and CO2 for this stage.  CO2 enters leaves through stomata, H2O enters through roots</a:t>
            </a:r>
          </a:p>
          <a:p>
            <a:r>
              <a:rPr lang="en-US" dirty="0" smtClean="0"/>
              <a:t>CO2 and H2O undergo chemical reactions in chloroplasts to produce sugars (C6H12O6) and oxygen which exit the leaves through stomata.</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1752600"/>
            <a:ext cx="3810000" cy="381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4222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Stomata</a:t>
            </a:r>
            <a:endParaRPr lang="en-US"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1452562"/>
            <a:ext cx="2505075"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7400" y="281214"/>
            <a:ext cx="2228850" cy="1971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3176219"/>
            <a:ext cx="2092778" cy="15675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3596" y="68943"/>
            <a:ext cx="2114550"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6"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38800" y="3810000"/>
            <a:ext cx="3076477" cy="2295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19314" y="4800600"/>
            <a:ext cx="4613729" cy="1754326"/>
          </a:xfrm>
          <a:prstGeom prst="rect">
            <a:avLst/>
          </a:prstGeom>
          <a:noFill/>
        </p:spPr>
        <p:txBody>
          <a:bodyPr wrap="square" rtlCol="0">
            <a:spAutoFit/>
          </a:bodyPr>
          <a:lstStyle/>
          <a:p>
            <a:r>
              <a:rPr lang="en-US" dirty="0" smtClean="0"/>
              <a:t>Hot, dry climates with limited water </a:t>
            </a:r>
            <a:r>
              <a:rPr lang="en-US" dirty="0" smtClean="0">
                <a:sym typeface="Wingdings" panose="05000000000000000000" pitchFamily="2" charset="2"/>
              </a:rPr>
              <a:t> fewer </a:t>
            </a:r>
            <a:r>
              <a:rPr lang="en-US" dirty="0" err="1" smtClean="0">
                <a:sym typeface="Wingdings" panose="05000000000000000000" pitchFamily="2" charset="2"/>
              </a:rPr>
              <a:t>stomates</a:t>
            </a:r>
            <a:r>
              <a:rPr lang="en-US" dirty="0" smtClean="0">
                <a:sym typeface="Wingdings" panose="05000000000000000000" pitchFamily="2" charset="2"/>
              </a:rPr>
              <a:t> on underside of leaf</a:t>
            </a:r>
          </a:p>
          <a:p>
            <a:endParaRPr lang="en-US" dirty="0">
              <a:sym typeface="Wingdings" panose="05000000000000000000" pitchFamily="2" charset="2"/>
            </a:endParaRPr>
          </a:p>
          <a:p>
            <a:r>
              <a:rPr lang="en-US" dirty="0" smtClean="0">
                <a:sym typeface="Wingdings" panose="05000000000000000000" pitchFamily="2" charset="2"/>
              </a:rPr>
              <a:t>Wet, humid climates with plenty of water available  greater number of </a:t>
            </a:r>
            <a:r>
              <a:rPr lang="en-US" dirty="0" err="1" smtClean="0">
                <a:sym typeface="Wingdings" panose="05000000000000000000" pitchFamily="2" charset="2"/>
              </a:rPr>
              <a:t>stomates</a:t>
            </a:r>
            <a:r>
              <a:rPr lang="en-US" dirty="0" smtClean="0">
                <a:sym typeface="Wingdings" panose="05000000000000000000" pitchFamily="2" charset="2"/>
              </a:rPr>
              <a:t> on underside of leaf</a:t>
            </a:r>
            <a:endParaRPr lang="en-US" dirty="0"/>
          </a:p>
        </p:txBody>
      </p:sp>
      <p:sp>
        <p:nvSpPr>
          <p:cNvPr id="6" name="TextBox 5"/>
          <p:cNvSpPr txBox="1"/>
          <p:nvPr/>
        </p:nvSpPr>
        <p:spPr>
          <a:xfrm>
            <a:off x="304800" y="2252889"/>
            <a:ext cx="2895600" cy="923330"/>
          </a:xfrm>
          <a:prstGeom prst="rect">
            <a:avLst/>
          </a:prstGeom>
          <a:noFill/>
        </p:spPr>
        <p:txBody>
          <a:bodyPr wrap="square" rtlCol="0">
            <a:spAutoFit/>
          </a:bodyPr>
          <a:lstStyle/>
          <a:p>
            <a:r>
              <a:rPr lang="en-US" dirty="0" smtClean="0"/>
              <a:t>CO2 enters plants through the </a:t>
            </a:r>
            <a:r>
              <a:rPr lang="en-US" dirty="0" err="1" smtClean="0"/>
              <a:t>stomates</a:t>
            </a:r>
            <a:r>
              <a:rPr lang="en-US" dirty="0" smtClean="0"/>
              <a:t> on underside of leaf.</a:t>
            </a:r>
            <a:endParaRPr lang="en-US" dirty="0"/>
          </a:p>
        </p:txBody>
      </p:sp>
      <p:sp>
        <p:nvSpPr>
          <p:cNvPr id="7" name="TextBox 6"/>
          <p:cNvSpPr txBox="1"/>
          <p:nvPr/>
        </p:nvSpPr>
        <p:spPr>
          <a:xfrm>
            <a:off x="5638800" y="2438400"/>
            <a:ext cx="3076477" cy="1200329"/>
          </a:xfrm>
          <a:prstGeom prst="rect">
            <a:avLst/>
          </a:prstGeom>
          <a:noFill/>
        </p:spPr>
        <p:txBody>
          <a:bodyPr wrap="square" rtlCol="0">
            <a:spAutoFit/>
          </a:bodyPr>
          <a:lstStyle/>
          <a:p>
            <a:r>
              <a:rPr lang="en-US" dirty="0" smtClean="0"/>
              <a:t>Guard cells around stoma opening will open and close depending upon water concentration in leaf.</a:t>
            </a:r>
            <a:endParaRPr lang="en-US" dirty="0"/>
          </a:p>
        </p:txBody>
      </p:sp>
    </p:spTree>
    <p:extLst>
      <p:ext uri="{BB962C8B-B14F-4D97-AF65-F5344CB8AC3E}">
        <p14:creationId xmlns:p14="http://schemas.microsoft.com/office/powerpoint/2010/main" xmlns="" val="597527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Users\Julie\Downloads\20140916_150626 (1).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057400"/>
            <a:ext cx="6096000" cy="9372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905000" y="228600"/>
            <a:ext cx="1447800" cy="646331"/>
          </a:xfrm>
          <a:prstGeom prst="rect">
            <a:avLst/>
          </a:prstGeom>
          <a:noFill/>
        </p:spPr>
        <p:txBody>
          <a:bodyPr wrap="square" rtlCol="0">
            <a:spAutoFit/>
          </a:bodyPr>
          <a:lstStyle/>
          <a:p>
            <a:r>
              <a:rPr lang="en-US" dirty="0" smtClean="0">
                <a:solidFill>
                  <a:schemeClr val="bg1"/>
                </a:solidFill>
              </a:rPr>
              <a:t>Stomata in mums</a:t>
            </a:r>
            <a:endParaRPr lang="en-US" dirty="0">
              <a:solidFill>
                <a:schemeClr val="bg1"/>
              </a:solidFill>
            </a:endParaRPr>
          </a:p>
        </p:txBody>
      </p:sp>
    </p:spTree>
    <p:extLst>
      <p:ext uri="{BB962C8B-B14F-4D97-AF65-F5344CB8AC3E}">
        <p14:creationId xmlns:p14="http://schemas.microsoft.com/office/powerpoint/2010/main" xmlns="" val="2653335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a:solidFill>
            <a:schemeClr val="tx1"/>
          </a:solidFill>
        </p:spPr>
        <p:txBody>
          <a:bodyPr/>
          <a:lstStyle/>
          <a:p>
            <a:endParaRPr lang="en-US" dirty="0"/>
          </a:p>
        </p:txBody>
      </p:sp>
      <p:pic>
        <p:nvPicPr>
          <p:cNvPr id="2050" name="Picture 2" descr="C:\Users\Julie\Downloads\20140916_145826.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2133600"/>
            <a:ext cx="6019800" cy="8686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52500" y="5571067"/>
            <a:ext cx="1295400" cy="923330"/>
          </a:xfrm>
          <a:prstGeom prst="rect">
            <a:avLst/>
          </a:prstGeom>
          <a:noFill/>
        </p:spPr>
        <p:txBody>
          <a:bodyPr wrap="square" rtlCol="0">
            <a:spAutoFit/>
          </a:bodyPr>
          <a:lstStyle/>
          <a:p>
            <a:r>
              <a:rPr lang="en-US" dirty="0" smtClean="0">
                <a:solidFill>
                  <a:schemeClr val="bg1"/>
                </a:solidFill>
              </a:rPr>
              <a:t>Stomata in four leaf clover</a:t>
            </a:r>
            <a:endParaRPr lang="en-US" dirty="0">
              <a:solidFill>
                <a:schemeClr val="bg1"/>
              </a:solidFill>
            </a:endParaRPr>
          </a:p>
        </p:txBody>
      </p:sp>
    </p:spTree>
    <p:extLst>
      <p:ext uri="{BB962C8B-B14F-4D97-AF65-F5344CB8AC3E}">
        <p14:creationId xmlns:p14="http://schemas.microsoft.com/office/powerpoint/2010/main" xmlns="" val="3540298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Nearly all living things obtain energy either directly or indirectly from the energy of sunlight captured during </a:t>
            </a:r>
            <a:r>
              <a:rPr lang="en-US" dirty="0" smtClean="0">
                <a:solidFill>
                  <a:srgbClr val="FF0000"/>
                </a:solidFill>
              </a:rPr>
              <a:t>Photosynthesis</a:t>
            </a:r>
            <a:endParaRPr lang="en-US" dirty="0">
              <a:solidFill>
                <a:srgbClr val="FF0000"/>
              </a:solidFill>
            </a:endParaRPr>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581400"/>
            <a:ext cx="7934325" cy="259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43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Plants, such as grass, use energy from the sun to make it’s own food, and are called an </a:t>
            </a:r>
            <a:r>
              <a:rPr lang="en-US" dirty="0" smtClean="0">
                <a:solidFill>
                  <a:srgbClr val="FF0000"/>
                </a:solidFill>
              </a:rPr>
              <a:t>autotroph</a:t>
            </a:r>
            <a:endParaRPr lang="en-US" dirty="0">
              <a:solidFill>
                <a:srgbClr val="FF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3352800"/>
            <a:ext cx="3349803" cy="2981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79373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caterpillar obtains energy from eating grass and the bird obtains energy by feeding on the caterpillar.  These organisms cannot make their own food and are called </a:t>
            </a:r>
            <a:r>
              <a:rPr lang="en-US" dirty="0" smtClean="0">
                <a:solidFill>
                  <a:srgbClr val="FF0000"/>
                </a:solidFill>
              </a:rPr>
              <a:t>heterotrophs.</a:t>
            </a:r>
            <a:endParaRPr lang="en-US" dirty="0">
              <a:solidFill>
                <a:srgbClr val="FF0000"/>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3844212"/>
            <a:ext cx="1743075" cy="2619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67335" y="3973802"/>
            <a:ext cx="3127310" cy="22917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8122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3505201"/>
          </a:xfrm>
        </p:spPr>
        <p:txBody>
          <a:bodyPr/>
          <a:lstStyle/>
          <a:p>
            <a:r>
              <a:rPr lang="en-US" dirty="0" smtClean="0"/>
              <a:t>During photosynthesis, autotrophs use the sun’s energy to convert </a:t>
            </a:r>
            <a:r>
              <a:rPr lang="en-US" dirty="0" smtClean="0">
                <a:solidFill>
                  <a:srgbClr val="FF0000"/>
                </a:solidFill>
              </a:rPr>
              <a:t>carbon dioxide </a:t>
            </a:r>
            <a:r>
              <a:rPr lang="en-US" dirty="0" smtClean="0"/>
              <a:t>(CO2) and </a:t>
            </a:r>
            <a:r>
              <a:rPr lang="en-US" dirty="0" smtClean="0">
                <a:solidFill>
                  <a:srgbClr val="0070C0"/>
                </a:solidFill>
              </a:rPr>
              <a:t>water </a:t>
            </a:r>
            <a:r>
              <a:rPr lang="en-US" dirty="0" smtClean="0"/>
              <a:t>(H2O) into </a:t>
            </a:r>
            <a:r>
              <a:rPr lang="en-US" dirty="0" smtClean="0">
                <a:solidFill>
                  <a:srgbClr val="92D050"/>
                </a:solidFill>
              </a:rPr>
              <a:t>oxygen</a:t>
            </a:r>
            <a:r>
              <a:rPr lang="en-US" dirty="0" smtClean="0"/>
              <a:t> (O2) and </a:t>
            </a:r>
            <a:r>
              <a:rPr lang="en-US" dirty="0" smtClean="0">
                <a:solidFill>
                  <a:srgbClr val="7030A0"/>
                </a:solidFill>
              </a:rPr>
              <a:t>sugars</a:t>
            </a:r>
            <a:r>
              <a:rPr lang="en-US" dirty="0" smtClean="0"/>
              <a:t> (C6H12O6)</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200400"/>
            <a:ext cx="7901533" cy="2695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997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5" y="257175"/>
            <a:ext cx="7772400" cy="1470025"/>
          </a:xfrm>
        </p:spPr>
        <p:txBody>
          <a:bodyPr/>
          <a:lstStyle/>
          <a:p>
            <a:r>
              <a:rPr lang="en-US" b="1" dirty="0" smtClean="0"/>
              <a:t>Photosynthesis</a:t>
            </a:r>
            <a:endParaRPr lang="en-US" b="1" dirty="0"/>
          </a:p>
        </p:txBody>
      </p:sp>
      <p:pic>
        <p:nvPicPr>
          <p:cNvPr id="1028" name="Picture 4" descr="https://encrypted-tbn3.gstatic.com/images?q=tbn:ANd9GcTfWSVE7IbhQ40bMS9gG4-LdF9iBwr-GxGGt_N6AQcDNZseBo8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24150" y="3048000"/>
            <a:ext cx="1866900" cy="24479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data:image/jpeg;base64,/9j/4AAQSkZJRgABAQAAAQABAAD/2wCEAAkGBxQSEhUTEhMVFRUXGCAbFxgXFhkcHhoXHBwaHRscHh8bHCggHiEpGxcfITEhJSorLi8uHiAzODMsNygtLisBCgoKDg0OGxAQGywkICQsLCw0NCwsLDQxLCwsLCwsNCwsLzAsNDAsLCw0LC8sLCwsLC8sLCwsLywsLywsLCwsLP/AABEIAN4A4wMBEQACEQEDEQH/xAAbAAEAAgMBAQAAAAAAAAAAAAAABQYDBAcCAf/EAEkQAAIBAwMCBAQDBAYGBwkAAAECAwAEEQUSIQYxEyJBURQyYXEHQoEjUmKRM3KSoaKxFSRjdIKTFjRDg7KzwSU1U1SkwtHT8P/EABsBAQACAwEBAAAAAAAAAAAAAAADBAECBgUH/8QAQhEAAgECAwUFBgQDBgUFAAAAAAECAxEEITEFEkFRcQYiYYGREzKhscHRFELh8CMzUhUkcpKy8RaCosLiJTRTYtL/2gAMAwEAAhEDEQA/AO40AoBQCgFAKAUAoBQCgFAKAUAoBQCgFAKAhepte+FVFSMyzzNthiBxuYDLEn8qKOS3OOO5IqDE4inh6Tq1HZIyk27Ip4tLhtT05rq4MkhaWTw4/JDGqQspCLyWO+VRvck47Y7V5GytrT2hWnaNoRS63fP0eXxZJOnuJHSq94iFAKAUAoBQCgFAKAUAoBQCgFAKAUAoBQCgFAKAUAoBQCgFAKApuoefV+e0FmCv9aeVtx++LcfzNcp2sqtUIU+cr+i/UnoLNs8zHGq2RPZobhR/W/YNj77UY/oar9kWv4y493/uM4jgXSuzK4oBQCgFAKAUAoBQCgFAKAUAoBQFTverCmrQ2KqDG0Z8R8fLMyu8SZzwfDhc4x+Za0347yhfO1/JW+4sWytwUzqjqu5sLqMPaie0mwsbRECRJcElGDtsctjyjK55HJ7x1asaUHObskZSuWHQ9cgvELwPu2na6kFXRh3V0YBlP3H24raMoySlF3T5GCSrYCgFAKAUAoBQCgKTYS+LqV/KvKoIbcH+ONXkcfoZwPuDXEdraqc6VPik362X0ZZoLVnjq9/DW2uRwYLqJif4JG8GQf2Jj/IVQ7M1nTxyj/Umvr9DesrxLzX0YpigFAKAUAoBQCgFAKAUAoBQCgPMsgVSzHAAyT7Ad6A5OQRYLqTg+I10l+/qREWA2j6LaHbj6H3rjobRctuWb7udP99ZFjc/hfE6yDnkV2JXKt+JgzYMo+ZpoAnvvNxFtI+x5qDFOMaE3LTdfyZmOqIzqP8A1SSPUYwR4RC3QUf0lqeGJAGSY8iQfRWHrXDdmtoypV/w833ZaeEv1062LNaF1cviMCAQQQeQR6ivoBVIH8QFzpl9/usv90bGgITpnW5LQw2t65eOUAWt03diRkQTHt4n7rdnH8XfyNl7WhjE4PKcdV9V4fL0JJw3S9V65GKAUBHavrttajNxPHFnsGYAt9FX5mP0ANL2BXLrX7q88llE9vEfmup02tj/AGMLeYn2aQKB7NXg7Q7QYbDJqm9+XJaeb+130JYUm9Te0nTUtolijztGSSxyzMTlmYnuxJJJ9zXz7E4mpiarq1HdstxSSsiJ6s/bmCwTmSeRGfH5LeJ1eRz7DyhBnuzAV7nZnBzq4r235YX9WrJfUirStGxfK+hlQUAoBQCgFAKAUAoBQCgFAKAUBF9VKxsroJ8xt5Nv32Nj++gITRIklsYUIDRvboCDyCjRgY+xBr5JiZTp4qcllJSfqmX1nEx9KaubUpp92xDL5bWZvlniHyrnt4qjyle5wGGcnH0jZe06eOpbyyktVy/TkU5wcWZ/xB7WO75Pjo9/t8kvh5/73Z+uKztjf/A1dzXd+HH4XFP3kSEiBgVYAgjBBGQQe4NfLE2ndF4gbCxvbJRHaSxTW6/0cNzvDRr+4ky5JUdgHRiBgZxXZYPtXaKjiYXfOPHy+z8itKhyNTqrrFTY3lvdQta3D20qxoxDJKWQr+ykHDnLDykBv4a6fCY+hi6e/SldLXw6/uxDKLi7MnLnSo5rf4edA8ZQKyn1wByPUEEZBHIIBFfLYYmdKt7am7NO6Ltk1ZmHpnVpIJVsLty7EH4Wdu8yL3R/9so7n8w83fNfSdk7UhjqV9JLVfVeD+GhTqQcWSHUPUot3WCGJri5ddyxKQoVM48SRzwiZ4zgkngA4OLeLxlHC0/aVXZfPwRiMXJ2RDvp15cc3d40an/sbPMSj6GU5lb7gpn2rkMX2qqyusPFJc3m/TRfEnjQXE2dL6etrc7oYEVz3kI3Ofu7Zc/qa53E4/E4n+bNvw4emhMoJaIlKqGxD6xrfhyLbwJ4904ykQOAq9vElb8kYPqeSeACa9bZeyK2OldZQWr+i5v5cSOdRRJbpnp/4bfJK/i3MuDLLjA47Ig/LGueB9yck19IwuFpYakqVJWS/d34lOUm3dk5VgwKAi7jqSzjk8J7u3WTIGxpow2ScAbS2c5oCUoBQCgFAKAUAoBQCgFAKA8uoIIIyCMEfSgKN0YxijexkP7Szbwue7Q94JPsY8D+sre1fNu0ODeHxbnbuzzXXivXPo0XKUrxJfUtOiuI2injWSNu6sMj7/Q+xHIrx6NepRmp0201yJGk8mV7ULOaCF4ZVfULBhh4nObiJe4MbceKFIyAcOCBhiRXa7M7Swq2p4rJ8+D68vl0K06Ns4nvTJLpIUmtXGqWbDKNkJche2DuwkpGMEHw2yCCCa3x/ZilVbnh3uvl+X7r4+CEazWpM6Pq8VyheInyna6spV0cd1dWAKkex/yri8Xg62FqezrKz+fQsRkpK6IX8TIA9gwYlV8WEs47xr40e51P5SqknPoM+mav7Drzp4m0c7xkrcJPdbSfma1VeJv9Kag8sLJNjx4HaGYgYDOmMOB7OhV/+LHpVTH0YU6ilT9ySUl4J8PJ3XkbRd1mZ+pNK+JgaMHbIMPC/rHMnMbj7N/MZHrWNn4yWExEaseGviuK/fETjvKxBfh1qZvRdXrpskllVCD+URQxKVH0EhkP6k+te32qrb+JhFPJRv6t/ZEVBZFwrmCcUBB9S6u0W2GEqJpFZt7/ACQwoAZJ5D2CqCOCeSQPfHs7F2U8dVe9lCOv2XX4ehHUnuo0endXEMR+Asbm5Mh3PczmOHx2xw5MjeJt9sJgDsMV2tTauz8GvZb6W7lZJu3hllfz6lZQnLM+6c142rWxuZwSYZ3MERIiiQGJUznmRiZDl2xz2AxWdmbVWPlUcI2jG1r6u97/AEyE4btjodeuRlb/ABBv2ispFjfZNOVghIOG8SVgmV5zlVJfjttJqKvVVKnKpLSKb9DKV3Yr/SXTdqNQnAhjAs0hW3XaMKZFZml/iclQNx58v1rx+z8pVcM6023KTd2/Dh4LwJKuUrI6JXukQoBQCgFAKAUAoBQCgFAKArvU/TzTMtzbMsd3Gu1WbO2SPOTDLjkoTyCOVPI9QamNwVLGUnSqL7p80bRk4u6NDRdcEzGKRDBcoMyQORuHpuUjiRM9nXj7Hivm+0tlVsDO0848GtH9n4ely5CakS9eYblclk/0ZcG4UYs52/1pR2ilPC3AHsThZP0b0Ndr2c2tvf3Ws/8AC/8At+3pyK1an+ZG11RCIL20u0wBO3w0+OzgqzwsfTKshUH2fHtXqdosKq2ClK2cM19fh8jSjK0iSvrdJI3SUAxspVwexUjBz+lfOaU5wmpQ1TuupbZx7TOuo9NubqIsb3cIlhaEg+IUVlBdv39mxCVByUzjmuyrbInjqFOdvZ23nJS4XaeS5Xu0na1yuqm62tSX/wBO6/ef9Xs47RD2aXG4f8w5P/Lqn+E2Nhv5tV1HyWnw/wD0bb1R6Kxr6X0LrMYYDUYoQ7tIwjzy7HLH+jXGfYcVJX2vsubTdBysklfkvNmFTnzNxukdbTmPVVY/xg4/vVqhW0tky9/D26f7ozuVOZ4+K6itfnjgvFHcrtzj6Bdhz/wmtvZ7DxHuylTfjf63XxQvVXiV7UutEur6Bb2J7JNhjulkVjujEiSqvyhgGeMK2RjBPPrXrYTA1cHg6ywslUcvdat0fG2Wqz1I5SUpLeyOsaxrgS18e3Mcu4okR3DYXkdY1JYflDOCcegNchgcBKvi44apeLet9clcsSnaN0RVgZobiaO123F3hRd3lxuEcZxuWCKNO4AbcVDADI3MSeO5xOMwmx6UaUY5vNJavxb+vpplWUZVHckjpt8/9Lqcoz6QQQxj9C6yN/irwqvays3/AA6cV1bf2JVQXFmTT+moYpBM3iTTAYEs8jSuuc527jhM5I8gHHFeNjNsYvFrdqS7vJZL9fO5JGnGOh96XcPqV86coscETsO3jKZmZc+pVJFz7ZxXZ9mac4YK8lq210y+xWrPvFxroCIUAoBQCgFAKAUAoBQCgFAc66u0+a31CO4hu5oI7rERwQ8a3IGI98b+Uq6rs8u0hgOfNVDaOIrYei61JKW7m1zXGz4Na8crm0Em7Mx69cuwUanEE2HMOo2uf2LH8zo2XjU8BuXQ582BVHCbXwe0Y+xmrN/llx6Pj8GbypyhmS3TWqPMrxzbfHgbZLt+VsgMkq/wOhDD2yR6Vxe2NnPA4jcXuvNdOXkWKc95EvJGGBVgCpGCCMgg9wQe4ry03F3WpIc467jOnWqhLsCBZY3htpl3sGikVwsLg7wOMYcMAD3Wu12ZtbEY+LwtSG9dNOS4Jq12tPS3QrTpqPeRGQ6dqGvESXDGzsDykS/NIucg8/Nx+ZuOxCmq8q+C2P3KS9pW4t6L7dFnzZm0qmuSOhdO9KWliuLeFVOOXPLt92PP6Dj6Vz2M2jicW71ZX8OC8v2yaMFHQmqpGwoBQCgNHWNGguk8O4iSVfZhyPqp7qfqCDU+HxVbDy36UnF+H15+ZhxT1OW9S/hvc2iStpcrvDIpElsxySD6rnhiOCOzjHBJrqsFt2hiJwWMilKLymvryvx4c0iCVJr3SyfhT1JbzwfDgst0hLTrJ87ysSZJMn5suTn1XgH0J8/tBhMRHEPET70JaNaJcF+9deZtSkrWLT1Fr0FjCZrh9qjgADLM37qj1PH6dzgc15GDwdbF1PZ0ld/BLmySUlFXZUZdZvrlszWt3aWZGc2yxyTupz83n3xDGDhELfX1rpNn4TZNGdq1VTkud1FP5PzdnyIZyqNZIsumdYaXawrBbMRt4W3SKUzFu58jL4hYnks3cnJPrXZ+2pRp7+8t3ndW9dCvZ3sT/Sut/G2y3AjaIMzgK5BOEdkyccc7c/8A5qSLUldGCXrII7W9cgtED3EgQMdqjBLO37qKoLMfoAaxKSirt2QIYddwfmgvkX95rOfH+FCR+oqmto4Ruyqw/wAy+5tuS5HxvxF0/HlnLvjiJIpTKx9AI9m7P3A+uKsutTjDfclbndW9TFmaGl9XahdR+NBp8fhMzhfEuSG8jsh3BYiAcqeAT9zW8ZKSTWjMF6rIFAKAUAoBQEJ1rppuLG4iX5/DLRn2lTzxn9HVa1lFSTi9GDT0q7W5t4pcArLErYPbDqDg/wA8Yr5DXpuhWlDjFtejPQTurlH0xvgbnk4SCQWsuSf+qzHfZSHPokjPbk+xHtXaYyH9qbKjWWc4q/mspLz1t0K0e5Oxbeq+oorC3aeY9uEUHl3PZR/Lv6AE1yOAwNTGVlSp+b5LmWJSUVdlG6O6Wl1CUanqg3FuYICPKqd1JU+nqF9e5zmvd2jtCngqf4LBZW96XFvjnz5vyRFCDk96R1GuWJxQCgFAKAUAoBQFD6/6GM5F7Ynwr6PzAqceLj0PpuxwGPfs3GCPe2VtdUV+HxPepSyz/L+nh5rPWKdO+a1IS3v21y2WPIhvbdtlxGwxuhk/ZzEA8jI9O6lceoJ9JJ7FrynHvUqkXZ656r98U78GafzFbijqzsACScAckn0Fcek27IsFdtHv7+LxbYwW0EoPhSSCR5TGcgShBtVcjzKCTxjPtXcYPstTSjLESberStbpfj42sVZV3wLho2mpawRW8WdkSBFz3IUYyfqe5rriAwdQ67FZxb5MlmO2ONeXlkPZEX1J/kO5wK0qVI04uc3ZIJXK/o+luZDd3eGunGAAcrBH6RR//c3djk9sAfN9s7YnjZ7sMqa0XPxf05FynT3V4mXVOore3cRO5MpGRHHG8j7ffZGrMB9SAKpYTZmKxavRhdc8kvVm0pxjqaNxrNxcKYrK0uRIwwJZ4WhjjzxvPiAM2M52qDnGOK9vBdmMRKonXsorXO7fhl9yOVZWyLfoWlpa28NvHkrEioCe5wMEnHqTyfvXelU3qAUAoBQCgKhedSz3EjR6csRRCVkuZtxj3DgrEikGQjsW3KoPGT2rx9pbaoYHuvvS5L6vh8ySFNyMPw+p9/8ASMWfb4Ibf/Oz/fXh/wDFzv8Ayf8Aq/8AEl/D+JVtCkv7SQ6eHtDsy0AlSWPxoidxCMrsBsJKlNpIAB5HNUcZ+DxUfxjjNb3vbrT3XpmmlrqnezfibR3o90k73R/j94vLaW0kERQzRToVeJj5kyPmXIztkTg8jBqvh8fPZ+eFqqcZP3XF6+K+0szLip+8il9MaYdYvA8ztNYWI8OIyd5mGMFvRs4Bb3AQEHJNevja62ZhnGmlGrVzdvyrw5W0XjdrREcVvvPRHZa4wsigFAKAUAoBQCgFAKA5j+JWkSWc6axZjDxkC4QdnQ8bj+nlb/hPGCa6fY2JhiaT2fiNH7r5Pl9V5riQVFuvfRsa/wBYx6hGlhYMXlvEwzY8sETDMm/3YJkbR29T2Bjwmy6mCm8ViVaNN5LjJrS3hfj+1mU1JbseJZIOlfKPGu7uRgAPLO8KAAYAWOEqqj6cn6mta3abGzleForla/zCoxPY6Xx8t5qC/T4uRh/jLYrEe02OWrT8h7GJs6X05DA/ijfJNjb4s0jyybfYM5JUfQYrz8btXFYxWqyy5LJfvqbxhGOhl6h1T4a3eULvcYWNB3eVyFjQfdyB9OT6VFgcJLF4iNGPF+i4v0Myluq5v9JaD8JEd58S4lO+4l9XkP8Aki/Kq9goH1r6tRowo01TpqyWRRbu7snKlMCgFAYbsvsbwgpk2nYHJClscbiASBnuQDQHNNSm1UFm1Hx44Ae+m7doX3c83OPcoOBzXn4/8du/3Xd8738uHqbx3fzG/BoCbFuNPuZVkOGSRriaaOQfuyK7kMp9cYI7ggiuNpdocdQr2xGaWTVkn8FqWHSi1kbN1Nf3i+DKiWcRGJmjm3ySD1WMhQI1POWPmx2A716+M7UUVT/u6bk+ayX3fw8SONB3zN65ubexgBcpDDGAqj0+iqByx9gASa4yFOvi6vdTlJ5/q+XV5Fi6iiKF/fXXNvEtrF6SXKlpGHusKsNv/GwP8NW/Y4TD/wA2TnLlB2S6yad/+VW8TF5PTI19T6MkukC3N/O+GDLtit02uOzIREWUj3DZ+tSUdqQw8t6jRisrZubuuT71n6GHBvVlN/ERtQs4jAb9p1ucRQR+HEJGByJA5CZPBUbg2SW5Fe1shYLFT9qqKi4d6TvKy5Wz6uzXAjqb0Va50jpHQlsbSK3XGUXzkfmkPLt/M8fTA9K5raGLli8RKs+Ly8FwRNCO6rEpcTrGrO7BVUZZicAAepqrCEpyUYq7Zkif+kO/+gtrmbnGRH4a/fM5jDD6rmrf4Ld/mTjHzu/SKlZ9bGN7kj615en5LWAD/aXTA/ySBx/fWFSwi96pLygvrNfIXlyPgu74d7W2I9dt25P6BrZQf1IrPs8G9KkvOC+k38heXI3dL1JZw2FZHRtskb43I+AcHBIPBBBBIIIINQV6EqTV2mnmmtGvD5WeaZlO5u1CZIZ+oAxK28M1wQcFkULGPr4khVWA9dhYj2q6sE4q9WUYdXd+iu1/zWNd7kA98+fJaw+2Xkm/mAsY/QE/esWwkeM5eSj9ZfId4+LFfjkzWj/w+BLH/i8d8f2TWXLBv8s1/wA0X8N1fMd43tNuZHBEsRidTggMGVuAdyNgErzjlVOQePeCtThFrclvJ+FmvBrn0bXiZT5mxc26yI0bqGR1Ksp7FSMEH9DUcJyhJSi7NZoanLvwst1stQvNOkRPETzwylRvaI4O0tjJBBRtvYHfXU7cnLF4Sli4t2eTV8lLnb1V+ViGl3ZOJ1WuUJxQCgIGwT46/DDm2sSee4kvCCuB7+EhPP7z/wANd72Z2c6NJ4iazlp/h/X5JcyrWnd2ReK6kgFAKAUAoBQFVuujMSO9ndS2niHc8aLG8Zb1YJIp2MfXaQD3xnOfPxey8Jipb1aF3zzXy1N4zlHQrGsW0fiNbrc3mo3XAaJZxBDFn80zW6ptHrtyzHHA9ap1sNsvZ0N+cIrlfNvpe/71Nk5zyPFh+HCR4mE7pdhi6yIMpGSMFUjkLArjuSdx77hXK4nb8q0nH2a9m8t3S/mrO/w8GTKlbjmXla58mPtAcx1AfG9SRRHmOyi3kHtv4YEfXdJH/YrqKX912LKa1qyt5afJP1IH3qnQ6dXLk4oDT1DVIYMeLKiFvlUnzMfZV7sfoAampYerVvuRbt6Lq9F5mG0tSFuOubZCw2XR2DL4tJ/Kp7FsoCowM8445q7DZNeSWcM9O/HPpnn5GvtESFn1HbyFV3sjMcIJUePef4C6gP7+Umq9TA1oJu10td1p262eXnYypJngYXUD7y22T/3MmM//AFH+VZzlhP8ADP8A1L/xH5iZqmbGtfajDCMzSxxD3kdVH+IipKVCrVdqcXLom/kYbS1I5urbPIAuFcsMqIwz7gMZI2A57jtVlbNxWd4NW52VutzG/E9W/VFm+MXMY3HC7m25YHBA3YycgjA9qxPZ+Jje8Hlyz+Q348yYqmbCgOW/iiGtNQsNQiC7smFtxIXnO3cQCcbXfJx2FdTsNxxODr4Sd7e8ra+NvRepBVykpI3OpZhblBe3k0tzKCUjiuBZwxqD82d4wAeAzs7Ejgd6hwUHXTeHpRjCOrlH2km+Wjz42SSXF6GZZavP0PmmatqiRbovhr6LdgNHN40ka/xlBGsuP4fN371vUwuzZ1t2q50nxvGyfRNtx88jClNLLM+x6pe3VzBazfEIsxORDCtufDXBkYtJLJKFAOOFQk4AbJFe1s/ZOy3Nuk/aOPN3S9Ek/iRzqT45HVtNsIreJIYUWONBhEXgAf8AqfUnuTkmumITaoBQCgOea3+KcSOYrWGSVhnMkkcyRKRx+WNpG59AnPvUdSbhG6i5eCt9Wl8TKI231mO7YLd6s4Zu0EQezX7DfiZuf4+fauY2htLasE9yjurn7z+GS9CaEIcWTY6SiTm3murd/wB6O5lbP9ZZWdG/VTXg0u0ePhK8pKXg0vpZkroxPsmh3MvludRuJI/VEWOEsPZniUOR9FK5q3W7VYmULQjGL56+l/rc1VBcSV03ToreMRQRrGg7KoAH3+p+veucrV6labnUk2/EmSS0NqojJC9UdQpZouQrSSErGjOEBIGWZmPCoo5ZvT7kVdwWCliZPhFZt2v0SXFvgjWUt0qq9cShubrTGz/vCRg+3jkNGT+g+wr1Xsmm1/Lqr/I3/kyfxZH7R80an4TO097ql1IF3NKEG1twABfIDYGRgLzgZx2FTbeUaWFw1GOiTeeXLhw4mKWcmzp9cuTigIMdJWgkeURESOcu4llBb7kPz9qvf2lidxQcslorLL4Gm4tSGh0SO3aZWs5pt0jPG6Pu3huQrbpBtZfky3G0Lz3Auyxc6yjJVVGySaa0txVk7p65Z3vlxeu6lwJLROk4I4YhLDGZFw3qwVs7gFz6KeAcDgCquJ2jWnUk4Sdnl1WmfXV9TaMEkZ7n/wB5Qf7rP/5tpWkP/ZT/AMcP9NQfm8vsTlUTcj9T0WG4KmVSWT5WV3Qj6ZRgSPoeKsUMVVopqDyfNJ/NM1cUyAvunViuBKIZ542iCYS4kLxsGZifPKNyuCAQDwUXg5JHoUsbKpR9m5RjJO+cVZqyXCLs1wyzu89E9XGzue9G6ShZZmuIMCWQusLuX2JtRcN5ipYlS5wTy5GTjJ1xG0qqlFUp+6rXStd3byyvZXstMlotAoLiWaztEiRY41CIowqjsB7CvMqVJVJOc3ds3SsZq0MlB/G60D6W7H/spEcfqdn+Ule/2aqOGOUf6k19foRVl3SQ6b0exgthfeEo8SFZpJJC0jBfDDE7nywGOSKr4zFYurW/Db2knFJZLW2isjMYxS3iLuNKuLzFxa2cVi7AFJ2mZJtpwQXjiQq3p5HY/XFWoYijhr0a1V1UtY7t438JSd11il5mtm80rElpnTV9HLJK1/GZJVVXmFsPEWNe0ce6QxouST8hyTk+mLNDtHSwtL2eHoW6yv5vK79TDouTu2R8vRsV7cvboznwQpubyU+LMZGGUijZ8qhA87FQNuVAAzmva2NLFYxfisRN2/LFZLq+fJX8+BHU3Y91HQeltMuLaLwri6+K2n9nIybX2egc7jvI/e4J9a6IhJmgFAKAwXtnHMhjljSRD3V1DA/cHigKfcaBcWHmsd09v+a0d/NGPU27t7d/Cc49ivavB2psGjjLzh3Z8+D6r669SWFVxM+mdS20+QsoV1+eKT9nIh9mR8MP5Y9q4XFbNxWGlu1IPrqn5lmM4vQ833VNnCdr3Ee/0RG3ufbCJlj+gpQ2Zi67/h05PysvV5BzitWYY5r+74t4PhIz/wBtdDz455SBTn/mMv2rpcF2V/NiZeUfq/svMhlX5ENo3TcUt9cyTs94ICsKPcbXHjYEkrIgARAC6KAoGCp9eai2/VjglDDYXuXV3bJvgrvV8dTNJb2ci6PEpXaVBUjBUgYx7Y7YrklJp7yeZYOcfgkgEd6AAMXTDAGAABwK6TtK250W/wChENHidKrmiYUAoBQCgIh1zfqf3bZv8ckf/wCuridsI1zmvgn9zX8xL1TNhQCgFAKAUBUPxcAOk3WfZP5+LHj++vY2A/8A1Cnbx/0sjq+4zQs9JabSrRyZZlS1iJtBIqRzbQp8x2Ficfl3BTgA4yTU9TEqlj6scotzl37NuN76Z287XV78jCV4olbX8QtPkAKz8YBY+HJhMjOHYJtU/Qmq8tg49Xfs728V8M7/AAM+1hzMl51nbldtm63lw3EUMLBizHsWI4RB3Z2wAM/atsHsLF16qhKDiuLatZeHN8vsJVYpFn6U0X4S3WNm3ysTJNJj55nOXb7Z4H0AFfSqVONKChBWSVl5FNu+ZMVuYFAKAUAoBQGhqeiW1zj4i3hmx28WNHx9twOKA9adpMFuMQQRQj2jjVP/AAgUBWdQ66SVnt9NC3M44L5xBET6u/58d9se4nGMiqWO2hRwcN6q+iWr/fibRg5aGXS7SOytgryjC5eWWQhdzsS0kjEnAyxJ78dvSvmWKxFXHYl1LXcnkln0SLsUoqxVda164vnjtLEPBFOrH4xhyYkxuaJMhtpLKgkOM7jt7bh7VLZUcBR/GYxXfCHNvm8+tvDPkROe+92JGfgzEYJtStGOTFOOcEbuZF3YJJ52A9z3HJrftHJVaWHrr80fTR2+Io5No6jXLE4oBQCgPMkgUFmOABkn2A71lJydkCC027Et0soVlElsCocYbash5xnjIdTg8jIyAeKv1qbp4dwbTtPO2mcfpZrlyujRO7Je5vUjeNGJBlYqnHBYKz4z6eVGP6VThSlOMpL8qu+l0vm0bXNiozIoBQCgFAUb8aLgLpUyn87xqPuHVv8AJDXu9m4OW0Ivkm/g19SKt7hUVv7i4tILSK6gl2RonwttDK7SBVC7Z3LoEXjzcqO/ftXrujRo4idedOUbtvenKKSu73grO75ZN9CO7atct/RtkbXUQ9/HEk88Qjt3gGyFQoBa324B38bgzFtwGFxtwfV2Hi8LVhKnRcrptved278f9vPW70qxkndnTQyK23Khm5xwCQPXHc17pEZaAUAoBQCgFAKAUAoCB1fprT3VpLm1tdoGWd44xgepLEDH86AqKPoasDbWgu3X5RBBJMoP0dh4S8jvuGKrVcTh8Pd1JRj5pP7myTehMaLZyvNLeXKhJpQqJGCG8GBclU3DgsWYsxHGSAOBXA7e2tHG1FCn7kfi+f2LVKnurMplufhOpXU8Jew5X23gD+/MTf2qsTX4nYia1pS+H7kvQ10qdTptcwTigFAKA+MoIIIyD3H0onZ3QIBelEjKyW0kkUqDYru7zfsuP2ZEjHycAgAjBAOe+fQe0ZzTjWScXnZJRz/qyWvDNPLLlbTctoZrbp4LIkklxcTFTu2yONhkwy+JtCjadrEbVwnY7c81pPGtwcIwjG+WSztk7Xvnpq+9wvbIzuk1VI2FAKAUAoDmH4wSie40/T8jEkweTnGEzsB/k0n9muo7PRdGlXxX9MbLrr9vUgq5tRLrda8fFaG2t5bqRAN/heGEjzyFZ5HVQxBztGTj24qlgNg4nGQ9orRj43z6G0qqjkaeoQ3t3GYX0qMK3/zNzHtB9GxEHbIPPGD9a9vC9mK1GoqirWa/pTuRyrJq1iR6J6ChsC0xxJdSfPLg4UfuRhiSFA9SSx9T2A66Ed2KV7+LK5b62AoBQCgFAKAUAoDzI4UEk4AGST6AdzQHP7OA6my3d0CbfObS2PybPyzSr2d2HmAOQgIxzk1xG3tuVPaSw1B2SybWrfJckuP21s0qStdlnAxwK5DUsEP1JrotlVVAeeTIiQttHHzO5/Kijkt9h3Iq5g8G67beUY6v6JcW+CNZSsck68u4/wBjcw33xl9BIJG8MM0SRjnCBBsVQwXu2Tk5Jrr9l059+jUo+zpSVlf3m/G+bbV9FZcEV5tap3Z2fRdTS6ginjPkkUMPpnuD9Qcg/UVxWJoSw9WVKesXb99SyndXN2oTIoBQEfrcsiRmSOSOMR5ZzKpKlADnJBBXHfdz27VYw0YTnuSi3fJWed/r0NWVZWdQHuGuYrzOfFEcs1ufdVWElPBIJAD7X7EncAa9VqEu7SUJU+V4xn1blnvdLx4LJ2NOup4mjDYlgWee+Vg3jtA8SYHzRlpdqrBsJGxSxHzYZxk5i2u5UcY0mrbqkpPraN253zu0k9Mo5DxWpbtGlkeMSStES/mXwiSoQgYAYgF/fdgd+3FeRiIwjPdgnlk7636cOVrskV7G9UBkUAoATigOOaPo667qN3dys4to8RQ7Qvmxx+dWGNuWPGQZBgjFdliMVLZGDpUIJb8u873y9GunLLQrKPtJN8C9wdKfBKH0tmgdeTEzu0M2AOJFJOGIGPEXDD69qpYHtLiKdX+O96L1yV10+3yN5UU1kW7pzW0vIfEUFGUlJY2+aKVfmRvqPf1BBHBrvqdSNSCnB3TzRUasSlbgUAoBQCgFAKAUAoCsfiZfCHS7ti23MRjB54MuIx257vWG7IERYQ3V6qpbhrKzACiV1xPIo4HhRsMRqQPncZ5GF9a5PZ/Ztb3tsZm3nu8PN8fLLqTzrcIkR1JptvGzwWjXBmjXdcXMl9dCO3XGdz4k8745EYx7kgd/Tx7wGFioypRcnlGKirt+mniaR3pcTT6L6FimhS61DxLqZ+YzcOzFYScxqVLEZIO4g5wWxXL7S2vUpVHQwtoRWu6kry4tO3l42J4U01eWZcdTS0trWRZViit9pVlCgKQwxtCqOSc4AAyfSvGovE168XBuU73Tvnlxu+XNkjskc4/DDWmsbl9MuA8cch32vigBgGzhWGfKWUA7eMNkd2rpNt4VYugsbSs3HKe7plxXO3PlZ6Ihpy3Xus67XIFgUAoD4Rng9qaAhLfTLi38ltJG0I+SKUMDGP3VkUnyD0UqSO2cAAXp16NfvVk1Li42z8Wnx5tPPle7NLNaC5sLm4UxzSRxRMMOsIYuynuviNjaCODhc88FTzSFahRe/Ti5SWjlay8bK97cM7c0xZvUm1UAAAYA7Ae1UW75s3PtAKAUBz/8V+onSNdPtctdXXlwvdYycE/TdyufQbjkYFdDsLBRlN4utlTp558X+mvWyIasvyrVlo6R0FLG0it0wdo87fvOeWb+fb2GB6V5W0MZLF4iVaXHTwXBfviSQjuqxMVTNiE1DSpUn+LsnRJyAsqPnw7hFztD45V1z5ZBkgZBBHA9/Y+3JYL+HUW9D4rp9vPneKpS3s1qbCdVXQGH0ufd/s57Zl/QtIpx91FdbHtDs9q/tLeUvsV/ZT5Hw9ZSoN02mXaoO7I0EpA99qSljj6An6VJT27gJy3VUXmmvi1YOlJcCzadfRzxJNC4eN1DKw7EH/8Au3pXrEZsUAoBQCgFAKA8SxKwwyhhkHBAPIOQefUEZoCG601o2lo8ibfFYiOENjBlc7VJz+UZ3N/CrVpVqKnBzlolcylcoWk2Auoltod3wSvvubh8g3smdzhSeWRn5eTsR5V45r59isTOlVliKzvWl7sf/jXN/wD2S0XB955lqKurLT5kxPrUt05h0/aEXiS7YBkQ9tsS9pX+vyL65PFUY4Wnh4qpitXpDRvxk/yr/qfC2ptvN5RIOHpg3N9Ksl7eEWnh7D4iZ8aRWZ2wY9q+RlA2gEc1elj1QwsXClD+JvXyfuppJa3ed731Ndy8tdDa6q/DiCe1KW48O4RjJHMzMztJ6+I5JY7sd88EAjtgxYHblWlX3qucGrOKSSS8ForfH4mZUk1kY/w862acmxvh4V9F5SG48UD1H8WOSB3HmHGQu219lKkvxOG71KWeX5f05ctHnqp1L5PUvteASigFAKAUAoBQCgKz111jFpsO5sPMw/ZRA8sfc+yj1P6DmvT2XsypjqlllFavl+ppOaiijaN0HqEn/tJrnwr6QlijKOIyANu4q3httGB5TtGBjuK96vtjAwawfs96jHK6fFcfFeebzIlTk+9fMu3T2nT3MJkg1C5jlRiksNzHbyBJV+ZG2IhI5BDKwyCD64r2FsTZuIpqcIZNZNN/f5oj9pNPMkdJ1ZzIba7RYrpRnCklJU/+JETyV91PKng+hPIbX2NUwMt5Zwej5eD8fn8CxTqKXUmK8UkNTUNThgG6eaOIe8jqv+ZqWlh6tZ2pxcn4Jsw2lqaemdUWdw/hw3MUj/uhxk/Yev6VPW2fiqEd6pTklzsYU4vRkdLqL6QZX2LJZSOZNvixxvDI3zhfFZVZGbzbQwIYtgHNdfsLbUZ044eqnvLJNJu68bcvTxK9WnZ3RZekuplv4zKlvcwKMY+IjCbwRnKYY7h9a6sgJ2gFAKAUAoD47AAkkADkk+goDnd+kWsz5ZfEsINyx5yFnuDw0ikEZRFygbsWZiDgVy3aDbEsPajQlaera4Ll1fy6k9KnfNmcdD2mAhE5jGB4TXVw0eB2BQyYI+h4rlP7WxN97u73NQjf1t8Sf2aNrUNTS2Mdtbw+LMy/sreLaoCLxuY/LHGDgbj9gCeK32fszEbRqOV8uMn+83+2YnNQRW+nYb+aa9mSW1hDz7DiOSYFoo0jOxi8YIBBBOPmDelejtSnhMH7PDTUpuEeDUdW3nk/9rGkHKV2WCa5ksbaWa5mNywxtCxKmWOFSNFXJyzkAZJPNeTToxxuIhSoQ3b5at+b6LlYkb3VdlBboWXUjPPNP4d1FIUV0zjxk27vqsakbEC4PBcklsV1WM2lS2VOGEp07wt3r8b3+L1d8npkQRg595s3NF/ECeykFprUbI3ZLhRlXX3bHcfxL7jIBya87E7Go4qH4jZ8rrjHiun2fk9DdVHHKZ0q0uklQSROro3IZSCCPoRXM1Kc6cnGaaa4MmTuZq0MigFAKA+MwAyeAO5olfJA571P+Jsav8NpyfF3LHA2ZKKffI+f9OO+SMYrosFsCco+2xb9nBc9X9vPPwIZVeEc2aug/hxO7fG310/xxYMrARuseM4BDKVJ5/LgLgbe2alxW3KMV+Hw1Ney04pvzTuvPN8eRiNJ6t5lmlfUYMee0uvZSGt3b6Kd0ik/oPvXlxWBq8Jw8cpJdcov4sk7yNbStd8K5ku44ZjFIBHeQhCZYJ4/kkKKTuBRtpK5yAhGQK6fYuNjg4/hq8lZ96Er91p8L8M+fG6IKkd7vI3te6hsLxArwXspU7kaK0ukeN/3kfYpU/Y/eveq43BOLjUqQs+DcSJRlwRh0DSYLzcq6hqZMeN8MrCF1B+XdiFJMHHDA4ODz3qvQ2Zs2f8AEpQjJeq+qNnOejZZ9L6Rsrdt8dtH4nrI4Mkh+8khL/316kYxgt2KsvAjN3V9Hguk8O4hSVQcgMudp91PdT9Rg1sCO03ouxgcSJbKZB2eQtK6/ZpWZh+hrSFOMFaKSXgLk/W4FAKAUAoCr631HL4zWtjGkkyAeLJISIodwyA23zO5HOwY4IJIrzdo7UoYGN6mbeiWr+y8TeEHLQjX6aM/N/cSXfOfCOI4AQcj9knDY/2heuNxnaXF1u7TtBeGvr9kixGjFak9GgUAKAABgADAAHYCuebbd2TET1V1HFYQNNKeeyID5pH9FX/1PoOat4HA1MZVVOHm+CXNmspKKuyt6DDezRMFR7aS5w13dyALJtwcQ20eSyBQdqvJjHLbSx47GttnBbPoexwveayXK/Nvj5a+BXVOU3eRZUurOxiSHxYYI4wFVWkVcAf1jkn6nkmuNdPFYuo6m7KTeeSf0LF4xViGutWjlI1CZZBp1n+0RhGxNxOeFdVxnw0zw5wCxBzhc123Z/ZEsJF1qy77ytyX3f74larU3skQmla98R+wtZB493dNcTeEwPw1uWUsN4ypfYqqcerk+2fP2rT38RPF1oWhGO7He/PLO2Wts2+iN4PLdRYvxJtY5LL9soaITQmXPpF4yCQgjlfITkjHGa8PY1ScMT/Ddpbsrdd12658OZJUWWZWrn8NLi0cy6RevCScmKQkof1wQeOwZT969OG3qOIioY+kpeK1/fRroaeyazizx/0v1q04u9M8cD88OefqSm8D+QrP9mbKxOdCvu+Ev1t82N+a1R7H40W6nbNa3Mbeq4Q/+JlNY/4Wryzp1INef0THt1xQb8bLM8Jb3LE9gVjGT+jmi7KYn804L1+w9vE8n8QNTueLLSXX2ebdt/vCKP7Rp/Y2AoZ4jErpG1/q/gPaSeiPH/QbUtQwdUvdkWc+BDj74OAEyPQnfW39r4DBZYKleX9Uv3fy7o9nKXvMuel6LY6VAzIqQoAPElY+Y84G5jz3PbtzwK8WvisXtGqoybk+CWnkiRRjBHux6wsppFjjnG5vk3K6hz7IzqFc/RSa1q7MxVKDnKGS1s07dUndeYU4sr0PS1tFfGCeJLlLmN5InnHiSo0ZQPGHbLFdsgZTnIweT3r0ZbQr1ML7WlJwcGk1HKLTvaVllfKz4PLQ13EpWZhurGbSbtblDJc2s22Boyw8RCWPg+ZyA6hmKBnYEBwCTgVNQlDatL8NZQqp7yf5Xzy4N6tJWur2WZh9x34FpS11C7ONv+j4fViY5J2HHCgbo4/UZJY/QV62B7L06b3sS958lp66v4eZHKu3oZ7LoVYLuK7iurneilJBLIZRJG3JXLcp5wG8vGR2rpaOHpUValFRXgrELbepbqmMCgFAKAUAoBQCgKJ0J5rXxvzXEsszH3LyNt/kgVfsBXzLtBVdTHzvwsl5L73LtJWijZ1TVJPFW1tI1luGXed7FY4o84DyEAnk8BQMnB7AE1tsjY08e3JvdguPN8kYqVN0yJ01evzNqOz3W3to1/TdKZD+vFdbS7N4CGsXLq39LEDrSZAdSdOW1vcWW9nkdpWlmnuJNzCK3jeTGThY08QoSECjgZrfadOGFwE4YeKTdopJauTS83YxB70syQ06xk1X9rI0kOnn+ijUsklyPSR2GGSIj5UGCwOSQMCq+yNg08NFVK6Up/CP3fj6c3tUqt5LQs2n9L2UBBhtLeMj8ywoD/PGa6MhJegKbrMfharA/wCWe2eJR+40T+JwPZlc5/qL9K5ntTRc8Ipp+7L55E1B943dYSMwTCfHhGNvEz22bTuz+ma4TDuaqxdP3rq3W+RadrZml0c7tY2plzvMCbs987R3+vvU+0VBYuooabz+ZiHuq5FfiTPPHDbva7jKt1GQisR4nD5jPuG7Y+1X9g4eGIxEqU1lKEl00zXijSq7K5Y9Nvo7iFJoyGjkUMp+h9/Y+hHoa8mtSnQqSpzyadiRO6uQem66qLeT3EipDHdGJCQAFVRHH3AzzKW5Pb6Cr1bCSm6VOlG8nDefje7/ANNjVS1bLHBMrqGRgykZDKQQR7gjg15soyi3GSs0bnusA14rtZPEWNwWjbY3rtfaGwf0YH9aklTlDdc1k8+qvb6MxchrORL7T3+MiDbN8d1Gqs22WL5toXLegdCvmwy45r3p7JxWHnHEYN3i801qk+Evrw52It+LykQi9OvfQxbNS8W3U7oplj/1hcZGPGDgbsZUkpnuCM81G8bDCVZb1Ddm8mm+5/ltpxXetyyM7u8tSfurS1gtfhrqYGJwVLXU+WfPfLuQc88Y7cYxXnwqYitiPbUId5Z9yOSt4L9vibWSVmfLNdRgQLBcwXUQHk+JVxJtxwDNGSH/AKxTJ9c966eh2rSW7Xpu/G32enqQuhyZuWvVksciR31sIRIwRJopPFiLtwqtlVdCTwCVxkjmvdwO2MLjHu03aXJ5P7fEilTlHUtleoaCgFAKAUAoBQEV1PrcdlbSTyMBtU7F9XkwdqKPVieAKw2krsFG6d1lYbWCztUN5cxxKjpCQUSQL5vEl+RBuz3Ofoa+f/2PidoYqdW27CUm7y5X4LV5eXiW/aRhGxcOktDa2SSSdle5nbfO6jy5AwkaZ52IvlGeTyfWu5wmGhhqMaVPRfu/mVZSbd2T1WDBWepej4765t5Z3JigVwYccSM5Q+c55T9mCUxzgZ4yDhxTtdaAswFZAoDBe3SxRvK/yopZv6qgk/3CgKZ07byTlb+6OZpYx4cY+W3ibDCNR6seN7nkkY4AAr5zt7a08VVdGOUIv1ayv9i3Shuq5Fde6mpYWz58FVE1yF+aRd22G3UeplkUgj91SPWodlUJJOtH3m92N9E7XlN+EF8X4GZvgWXQvH8FTc7RK2WKr2jBOQmfXaOC3qQa83Fey9q1RvurK74+PhfWxvG9syO0hv8ASV1HMn/U7VyySelxcbWTKe8cYZvOOGbtkKa7js9smeFi69XKUla3Ja5+L5cOt0q1WpvZI89LYee8nhXZayyjwl9HdMrNMo/Krvx9dm781eN2prUZ4iMIe9Fd5/JeX1JKCdisSzq1vLaAg3EmpPtj7nC3YmZyPRREMljx2961jCSrRxD9yNFXfWnupdb5WM8LeP1J9LNLLUIVg8kN2sgeIHyCaMB1dF7KSgcNjAOAcZGaoOrLFYSbqZypuNnx3Xk03xs7WvobW3ZZcSyS3iLIkbMA8gYovqwXG7H23CvMjSnKDmlkrX89De5URDMk98bJnE0brO1pJsZLmN1XLxttDoxKMvdgGUZHNdls7ZtDaOCi6nvJWTXC18mr2dteF011K85uEsi49GaTJbws05HjzyNNMB2V2CgIvuFRVTPrtJ9a6nC4eOHoxpR0irfr5kEnd3MGodHRvK00Es1pI/MhgK7ZD+8yOrIW/iAB+prTFYDD4q3toJ29fVZmYycdDLpXR1rCS5Tx5WGGmuD4sjD2ywwo/hUKv0qajRp0Y7lOKS8DDbepB6lYf6Kk8WFcae5/bRjtbOTxKg9IifnUcKcMON1eFt3Y6xUPa0l/EX/UuXXl6crS0qm7k9Db6msTdWU0cRBaSMmI54343RnP9YA5rh8DX/DYqFSWW7JX6cSzJb0bE50zrsd7As0ZwflkQ8NFKPnjcHlWB4wfv2Ir6zGSklKLumUCVrIFAKAUAoBQEJrPSdpdypNcwiZo12oHZigBOT5M7Mn1JGTgewoCVtbVIlCRoqIvAVFCgD6AcCgM1AKAUAoBQEV1XDvsbpP3reVf5xsKIFO6O6fGo28d1fK5RkUW8O91CRhQPEOwjLucsDzhduPWvMwOy6OGi8k5Sbbdub06G8puRjj6YgttXHld91qHgM0skpRo5GWQKZGPZZUx6jLYxk58btLTdDCxVFKMXKzSSV7rw6eeV+BJRd5Zkhr0Bu7iHT9xWKRHludpIZoEKL4YI5Ad5ACRztDD1rzuzGBhWqyrzV9y1ur4+X68DetKysXa3gWNVRFCooCqqgAKoGAABwABxiu9Kpx74i6WKfTbNtktp8Q8jY83gq++BE9A0iSABvTafXtzkthwrY+pXqq8cmlwbtnfpbTjcm9raKSJC00sWijUNPHiRyxq88chLSSJjdvSVyWDgHJRjtb+E81zVTEPEv8ACYrKUW1FrJJ6WcVlbxWa8UTJW70Sc1G3F9BBcWkoV1Imt5CpKnKlSrrwdrIxU9iM57iqNGbwlWdGvG6fdkr563unzTV1wZs+8rorvUGuyRTWUt5bNbmK4w8oYPCY5EeMneMFfMynDqvb1xXo4TBwqU60KFRS3o5LSV009OPFXi2aSk01dFh1KRfjtNkhYGR3dfKfntjEzOeO6h1iIPuR71d7KOrGvUg0922fhK+XR6+nga17WTL1XcFYUAoD4ygggjIPBB9RQFXboG0B/ZNcwKST4cF1NHHk98Ir7V+y4FVqmCw9SW9OnFvm4pv5GVJrRm5oXSNpZyPNBGwlkGHdpZZGYcHkyOfYc1PCEYR3Yqy8DBO1sBQCgFAKAUAoBQCgFAKAUAoBQHwCgKV+IV5Hb3Gn3ErrGqyyozscDY0Dkj9XjTj1IFeTtzDyr4KcIRvLK3qvoSUnaRm6Ojee5nvmjeONkSG3EilWaNC7PIVPKhnfAzgkID6itdiYCeCw25U95u78OFvh6ipLelkXCvYIyLk06CB7m7CBZJUHjPk+ZYlbb9BgE/fj2FAc7tCz6ZY6fGT491BGhx3jtyo8aRvYBCVGfzMo5rhcFgXitrVKlu5CbfmnkvXPoWZS3aaRO9J2ywPeWkYxFBcnwgOypLHHNsH2aVv7qr9qaUYYxSX5opvqrr5JG1B90a7/AKzc2tmg3ESpcT9iEhibeu7+vIqqB6jcfSpuy+DnKu8Q/diml4t/ZfQxXllY2fw86ONkhknKtcNuACnKQxFy4ii4GFycngZ4HZRXcwpQg24qzeb8XoVrlyrcwKAUAoBQCgFAKAUAoBQCgFAKAUAoBQCgFAKAUBhntUcoXRWKHchZQSrYIyuexwSMj3NAZqAUBp6zp4uLeaAsyiWNoyy4yA6lSRn1waA0Onum7ewRjHuZiB4k0rF5GCjAyx7AAcKoCj0FaU6cKcd2CSXgZbuU3TdSeKwa7Cbri9m8SJGPBe4cJbqT7LH4efoprhMbTe0truinksuijr8b2LMXuU7l06X0BbOIgsZZpDvnmYeaWTHJ+ijsqjhRgfU91RowowVOmrJaIrN3d2TNSGBQCgFAKAUAoBQCgFAKAUAoBQCgFAKAUAoBQCgFAKAUAoBQGO4hDoyHswIP2IxQHMBDItvHpshEV7bBGtGb+jnNuQY3Q+oIUB0+ZctxjmuKxWHq7M2h+MtenJtu3De1v65cHkizFqcN3idB6c1hbu3SdQV3ZDI3dJFJV0P1VgR+ma7OMlKKlF3TzKxJVsBQCgFAKAUAoBQCgFAKAUAoBQCgFAKAUAoBQCgFAKAUAoBQCgILrfSEubOZGA3qhkhfkGOZATG6kcghh6emR2NYlFSi4yV08ga/4e2DxWaPKwaW4JuJCowoaXDYUegAwPqcn1qOhRjRpxpQ0irGW7u5ZalMCgFAKAUA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57175"/>
            <a:ext cx="2162175" cy="211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984372"/>
            <a:ext cx="2209800" cy="2066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ight Arrow 4"/>
          <p:cNvSpPr/>
          <p:nvPr/>
        </p:nvSpPr>
        <p:spPr>
          <a:xfrm rot="2020734">
            <a:off x="1752599" y="2331233"/>
            <a:ext cx="971550" cy="914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6407007">
            <a:off x="4963132" y="2084614"/>
            <a:ext cx="96996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14775" y="3889127"/>
            <a:ext cx="13658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3900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rPr>
              <a:t>CO2</a:t>
            </a:r>
            <a:endParaRPr lang="en-US" sz="5400" b="1" cap="none" spc="0" dirty="0">
              <a:ln w="11430"/>
              <a:gradFill>
                <a:gsLst>
                  <a:gs pos="3900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endParaRPr>
          </a:p>
        </p:txBody>
      </p:sp>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19556590">
            <a:off x="1584887" y="4058246"/>
            <a:ext cx="96996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73317" y="5045076"/>
            <a:ext cx="96996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13377" y="3438277"/>
            <a:ext cx="96996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5960599" y="3810298"/>
            <a:ext cx="232820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3200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rPr>
              <a:t>Oxygen</a:t>
            </a:r>
            <a:endParaRPr lang="en-US" sz="5400" b="1" cap="none" spc="0" dirty="0">
              <a:ln w="11430"/>
              <a:gradFill>
                <a:gsLst>
                  <a:gs pos="3200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endParaRPr>
          </a:p>
        </p:txBody>
      </p:sp>
      <p:sp>
        <p:nvSpPr>
          <p:cNvPr id="9" name="Rectangle 8"/>
          <p:cNvSpPr/>
          <p:nvPr/>
        </p:nvSpPr>
        <p:spPr>
          <a:xfrm>
            <a:off x="6070017" y="5485111"/>
            <a:ext cx="24495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3000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rPr>
              <a:t>Glucose</a:t>
            </a:r>
            <a:endParaRPr lang="en-US" sz="5400" b="1" cap="none" spc="0" dirty="0">
              <a:ln w="11430"/>
              <a:gradFill>
                <a:gsLst>
                  <a:gs pos="3000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endParaRPr>
          </a:p>
        </p:txBody>
      </p:sp>
      <p:sp>
        <p:nvSpPr>
          <p:cNvPr id="10" name="Rectangle 9"/>
          <p:cNvSpPr/>
          <p:nvPr/>
        </p:nvSpPr>
        <p:spPr>
          <a:xfrm>
            <a:off x="-74645" y="2206643"/>
            <a:ext cx="189064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Sun’s </a:t>
            </a:r>
            <a:r>
              <a:rPr lang="en-US" sz="3200" b="1" cap="none" spc="0" dirty="0" smtClean="0">
                <a:ln w="11430"/>
                <a:gradFill>
                  <a:gsLst>
                    <a:gs pos="3000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rPr>
              <a:t>Energy</a:t>
            </a:r>
            <a:endParaRPr lang="en-US" sz="3200" b="1" cap="none" spc="0" dirty="0">
              <a:ln w="11430"/>
              <a:gradFill>
                <a:gsLst>
                  <a:gs pos="3000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507018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dirty="0" smtClean="0"/>
              <a:t>Two Stages of “Photo” “synthesis”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3429000"/>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1222" y="3429000"/>
            <a:ext cx="3291840"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Arrow Connector 4"/>
          <p:cNvCxnSpPr/>
          <p:nvPr/>
        </p:nvCxnSpPr>
        <p:spPr>
          <a:xfrm flipH="1">
            <a:off x="3457575" y="2743200"/>
            <a:ext cx="885825"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629400" y="2743200"/>
            <a:ext cx="533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15284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1: Capturing Sun’s Energy</a:t>
            </a:r>
            <a:endParaRPr lang="en-US" dirty="0"/>
          </a:p>
        </p:txBody>
      </p:sp>
      <p:sp>
        <p:nvSpPr>
          <p:cNvPr id="3" name="Content Placeholder 2"/>
          <p:cNvSpPr>
            <a:spLocks noGrp="1"/>
          </p:cNvSpPr>
          <p:nvPr>
            <p:ph idx="1"/>
          </p:nvPr>
        </p:nvSpPr>
        <p:spPr>
          <a:xfrm>
            <a:off x="457200" y="1600200"/>
            <a:ext cx="4038600" cy="5029200"/>
          </a:xfrm>
        </p:spPr>
        <p:txBody>
          <a:bodyPr>
            <a:normAutofit lnSpcReduction="10000"/>
          </a:bodyPr>
          <a:lstStyle/>
          <a:p>
            <a:r>
              <a:rPr lang="en-US" dirty="0" smtClean="0"/>
              <a:t>Process occurs mostly in leaves</a:t>
            </a:r>
          </a:p>
          <a:p>
            <a:r>
              <a:rPr lang="en-US" dirty="0" smtClean="0"/>
              <a:t>Chloroplasts in plant cells capture sun’s energy using photosynthetic pigments called chlorophylls</a:t>
            </a:r>
          </a:p>
          <a:p>
            <a:r>
              <a:rPr lang="en-US" dirty="0" smtClean="0"/>
              <a:t>Energy powers stage 2</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1366157"/>
            <a:ext cx="4648200"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06103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21771"/>
            <a:ext cx="4371975" cy="1143000"/>
          </a:xfrm>
        </p:spPr>
        <p:txBody>
          <a:bodyPr/>
          <a:lstStyle/>
          <a:p>
            <a:r>
              <a:rPr lang="en-US" dirty="0" err="1" smtClean="0"/>
              <a:t>Chorophyll</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417281"/>
            <a:ext cx="1619250" cy="1619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Content Placeholder 3"/>
          <p:cNvSpPr>
            <a:spLocks noGrp="1"/>
          </p:cNvSpPr>
          <p:nvPr>
            <p:ph idx="1"/>
          </p:nvPr>
        </p:nvSpPr>
        <p:spPr>
          <a:xfrm>
            <a:off x="152400" y="990600"/>
            <a:ext cx="8229600" cy="3207401"/>
          </a:xfrm>
        </p:spPr>
        <p:txBody>
          <a:bodyPr>
            <a:normAutofit fontScale="92500" lnSpcReduction="10000"/>
          </a:bodyPr>
          <a:lstStyle/>
          <a:p>
            <a:r>
              <a:rPr lang="en-US" dirty="0" smtClean="0"/>
              <a:t>Green </a:t>
            </a:r>
            <a:r>
              <a:rPr lang="en-US" dirty="0"/>
              <a:t>pigment present in green </a:t>
            </a:r>
            <a:r>
              <a:rPr lang="en-US" dirty="0" smtClean="0"/>
              <a:t>plants</a:t>
            </a:r>
          </a:p>
          <a:p>
            <a:r>
              <a:rPr lang="en-US" dirty="0" smtClean="0"/>
              <a:t> Essential in </a:t>
            </a:r>
            <a:r>
              <a:rPr lang="en-US" dirty="0"/>
              <a:t>the transformation of light energy to chemical </a:t>
            </a:r>
            <a:r>
              <a:rPr lang="en-US" dirty="0" smtClean="0"/>
              <a:t>energy. </a:t>
            </a:r>
          </a:p>
          <a:p>
            <a:r>
              <a:rPr lang="en-US" dirty="0" smtClean="0"/>
              <a:t>Chlorophyll </a:t>
            </a:r>
            <a:r>
              <a:rPr lang="en-US" dirty="0"/>
              <a:t>absorbs light mostly in the blue and red ends of the visible spectrum, and very little in the green wavelengths. That green light is reflected, giving us the leaf </a:t>
            </a:r>
            <a:r>
              <a:rPr lang="en-US" dirty="0" smtClean="0"/>
              <a:t>color </a:t>
            </a:r>
            <a:r>
              <a:rPr lang="en-US" dirty="0"/>
              <a:t>we see.</a:t>
            </a:r>
          </a:p>
        </p:txBody>
      </p:sp>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6400" y="4138090"/>
            <a:ext cx="3209925" cy="2301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7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438400" y="4417281"/>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93242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707</Words>
  <Application>Microsoft Office PowerPoint</Application>
  <PresentationFormat>On-screen Show (4:3)</PresentationFormat>
  <Paragraphs>53</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Photosynthesis</vt:lpstr>
      <vt:lpstr>Slide 2</vt:lpstr>
      <vt:lpstr>Slide 3</vt:lpstr>
      <vt:lpstr>Slide 4</vt:lpstr>
      <vt:lpstr>Slide 5</vt:lpstr>
      <vt:lpstr>Photosynthesis</vt:lpstr>
      <vt:lpstr>Two Stages of “Photo” “synthesis”</vt:lpstr>
      <vt:lpstr>Stage 1: Capturing Sun’s Energy</vt:lpstr>
      <vt:lpstr>Chorophyll</vt:lpstr>
      <vt:lpstr>Stage 2: Using Energy to Make Food </vt:lpstr>
      <vt:lpstr>Stomata</vt:lpstr>
      <vt:lpstr>Slide 12</vt:lpstr>
      <vt:lpstr>Slide 13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Photosynthesis</dc:title>
  <dc:creator>Julie</dc:creator>
  <cp:lastModifiedBy>julie_gallagher</cp:lastModifiedBy>
  <cp:revision>21</cp:revision>
  <dcterms:created xsi:type="dcterms:W3CDTF">2014-09-09T00:54:58Z</dcterms:created>
  <dcterms:modified xsi:type="dcterms:W3CDTF">2014-09-19T14:03:20Z</dcterms:modified>
</cp:coreProperties>
</file>